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57" r:id="rId4"/>
    <p:sldId id="259" r:id="rId5"/>
    <p:sldId id="271" r:id="rId6"/>
    <p:sldId id="258" r:id="rId7"/>
    <p:sldId id="260" r:id="rId8"/>
    <p:sldId id="261" r:id="rId9"/>
    <p:sldId id="272" r:id="rId10"/>
    <p:sldId id="262" r:id="rId11"/>
    <p:sldId id="263" r:id="rId12"/>
    <p:sldId id="264" r:id="rId13"/>
    <p:sldId id="268" r:id="rId14"/>
    <p:sldId id="267" r:id="rId15"/>
    <p:sldId id="265" r:id="rId16"/>
    <p:sldId id="266" r:id="rId17"/>
    <p:sldId id="269" r:id="rId18"/>
    <p:sldId id="270" r:id="rId19"/>
    <p:sldId id="273" r:id="rId20"/>
  </p:sldIdLst>
  <p:sldSz cx="14630400" cy="8229600"/>
  <p:notesSz cx="8229600" cy="14630400"/>
  <p:embeddedFontLst>
    <p:embeddedFont>
      <p:font typeface="Noto Sans TC" panose="020B0604020202020204" charset="-128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Sora Medium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6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CA5F8-21A4-2558-A5BB-9005589B9008}" v="21" dt="2025-05-27T19:38:50.466"/>
    <p1510:client id="{5429264E-2E3B-8441-A5CE-58C8EFCB380D}" v="13" dt="2025-05-27T20:25:51.951"/>
    <p1510:client id="{FD8ECDF1-E38A-AA94-CF45-D84EA952D78D}" v="7" dt="2025-05-27T21:07:37.3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16D64-FDE8-4890-8800-BF2692298223}" type="datetimeFigureOut"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C9515-A11F-4F9B-8BBC-77D7042F74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7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564FA-B183-0863-27DE-80E00419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180953-0273-53A8-2985-855CFC7D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DA962-5308-6565-02E2-99C502980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Üdvözöljük</a:t>
            </a:r>
            <a:r>
              <a:rPr lang="en-US"/>
              <a:t> </a:t>
            </a:r>
            <a:r>
              <a:rPr lang="en-US" err="1"/>
              <a:t>önöket</a:t>
            </a:r>
            <a:r>
              <a:rPr lang="en-US"/>
              <a:t>!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Pribelszki</a:t>
            </a:r>
            <a:r>
              <a:rPr lang="en-US"/>
              <a:t> Dávid </a:t>
            </a:r>
            <a:r>
              <a:rPr lang="en-US" err="1"/>
              <a:t>vagyok</a:t>
            </a:r>
            <a:r>
              <a:rPr lang="en-US"/>
              <a:t>, a </a:t>
            </a:r>
            <a:r>
              <a:rPr lang="en-US" err="1"/>
              <a:t>társam</a:t>
            </a:r>
            <a:r>
              <a:rPr lang="en-US"/>
              <a:t> </a:t>
            </a:r>
            <a:r>
              <a:rPr lang="en-US" err="1"/>
              <a:t>pedig</a:t>
            </a:r>
            <a:r>
              <a:rPr lang="en-US"/>
              <a:t> Chen Wen Jie. Ketten </a:t>
            </a:r>
            <a:r>
              <a:rPr lang="en-US" err="1"/>
              <a:t>dolgoztunk</a:t>
            </a:r>
            <a:r>
              <a:rPr lang="en-US"/>
              <a:t> </a:t>
            </a:r>
            <a:r>
              <a:rPr lang="en-US" err="1"/>
              <a:t>együtt</a:t>
            </a:r>
            <a:r>
              <a:rPr lang="en-US"/>
              <a:t> a </a:t>
            </a:r>
            <a:r>
              <a:rPr lang="en-US" err="1"/>
              <a:t>vizsgaremekünkön</a:t>
            </a:r>
            <a:r>
              <a:rPr lang="en-US"/>
              <a:t>, </a:t>
            </a:r>
            <a:r>
              <a:rPr lang="en-US" err="1"/>
              <a:t>amit</a:t>
            </a:r>
            <a:r>
              <a:rPr lang="en-US"/>
              <a:t> most </a:t>
            </a:r>
            <a:r>
              <a:rPr lang="en-US" err="1"/>
              <a:t>szeretnénk</a:t>
            </a:r>
            <a:r>
              <a:rPr lang="en-US"/>
              <a:t> </a:t>
            </a:r>
            <a:r>
              <a:rPr lang="en-US" err="1"/>
              <a:t>bemutatni</a:t>
            </a:r>
            <a:r>
              <a:rPr lang="en-US"/>
              <a:t> </a:t>
            </a:r>
            <a:r>
              <a:rPr lang="en-US" err="1"/>
              <a:t>Önöknek</a:t>
            </a:r>
            <a:r>
              <a:rPr lang="en-US"/>
              <a:t>. A </a:t>
            </a:r>
            <a:r>
              <a:rPr lang="en-US" err="1"/>
              <a:t>prezentációt</a:t>
            </a:r>
            <a:r>
              <a:rPr lang="en-US"/>
              <a:t> </a:t>
            </a:r>
            <a:r>
              <a:rPr lang="en-US" err="1"/>
              <a:t>kettéosztva</a:t>
            </a:r>
            <a:r>
              <a:rPr lang="en-US"/>
              <a:t> </a:t>
            </a:r>
            <a:r>
              <a:rPr lang="en-US" err="1"/>
              <a:t>fogjuk</a:t>
            </a:r>
            <a:r>
              <a:rPr lang="en-US"/>
              <a:t> </a:t>
            </a:r>
            <a:r>
              <a:rPr lang="en-US" err="1"/>
              <a:t>előadni</a:t>
            </a:r>
            <a:r>
              <a:rPr lang="en-US"/>
              <a:t>: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első</a:t>
            </a:r>
            <a:r>
              <a:rPr lang="en-US"/>
              <a:t> </a:t>
            </a:r>
            <a:r>
              <a:rPr lang="en-US" err="1"/>
              <a:t>rész</a:t>
            </a:r>
            <a:r>
              <a:rPr lang="en-US"/>
              <a:t> </a:t>
            </a:r>
            <a:r>
              <a:rPr lang="en-US" err="1"/>
              <a:t>angolul</a:t>
            </a:r>
            <a:r>
              <a:rPr lang="en-US"/>
              <a:t> </a:t>
            </a:r>
            <a:r>
              <a:rPr lang="en-US" err="1"/>
              <a:t>zajlik</a:t>
            </a:r>
            <a:r>
              <a:rPr lang="en-US"/>
              <a:t> </a:t>
            </a:r>
            <a:r>
              <a:rPr lang="en-US" err="1"/>
              <a:t>majd</a:t>
            </a:r>
            <a:r>
              <a:rPr lang="en-US"/>
              <a:t>, a </a:t>
            </a:r>
            <a:r>
              <a:rPr lang="en-US" err="1"/>
              <a:t>második</a:t>
            </a:r>
            <a:r>
              <a:rPr lang="en-US"/>
              <a:t> </a:t>
            </a:r>
            <a:r>
              <a:rPr lang="en-US" err="1"/>
              <a:t>felét</a:t>
            </a:r>
            <a:r>
              <a:rPr lang="en-US"/>
              <a:t> </a:t>
            </a:r>
            <a:r>
              <a:rPr lang="en-US" err="1"/>
              <a:t>pedig</a:t>
            </a:r>
            <a:r>
              <a:rPr lang="en-US"/>
              <a:t> </a:t>
            </a:r>
            <a:r>
              <a:rPr lang="en-US" err="1"/>
              <a:t>magyarul</a:t>
            </a:r>
            <a:r>
              <a:rPr lang="en-US"/>
              <a:t> </a:t>
            </a:r>
            <a:r>
              <a:rPr lang="en-US" err="1"/>
              <a:t>folytatjuk</a:t>
            </a:r>
            <a:r>
              <a:rPr lang="en-US"/>
              <a:t>, </a:t>
            </a:r>
            <a:r>
              <a:rPr lang="en-US" err="1"/>
              <a:t>ahol</a:t>
            </a:r>
            <a:r>
              <a:rPr lang="en-US"/>
              <a:t> a platform </a:t>
            </a:r>
            <a:r>
              <a:rPr lang="en-US" err="1"/>
              <a:t>technikai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funkcionális</a:t>
            </a:r>
            <a:r>
              <a:rPr lang="en-US"/>
              <a:t> </a:t>
            </a:r>
            <a:r>
              <a:rPr lang="en-US" err="1"/>
              <a:t>részleteire</a:t>
            </a:r>
            <a:r>
              <a:rPr lang="en-US"/>
              <a:t> </a:t>
            </a:r>
            <a:r>
              <a:rPr lang="en-US" err="1"/>
              <a:t>térünk</a:t>
            </a:r>
            <a:r>
              <a:rPr lang="en-US"/>
              <a:t> ki. </a:t>
            </a:r>
            <a:r>
              <a:rPr lang="en-US" err="1"/>
              <a:t>Engedjék</a:t>
            </a:r>
            <a:r>
              <a:rPr lang="en-US"/>
              <a:t> meg, </a:t>
            </a:r>
            <a:r>
              <a:rPr lang="en-US" err="1"/>
              <a:t>hogy</a:t>
            </a:r>
            <a:r>
              <a:rPr lang="en-US"/>
              <a:t> </a:t>
            </a:r>
            <a:r>
              <a:rPr lang="en-US" err="1"/>
              <a:t>bemutassuk</a:t>
            </a:r>
            <a:r>
              <a:rPr lang="en-US"/>
              <a:t> </a:t>
            </a:r>
            <a:r>
              <a:rPr lang="en-US" err="1"/>
              <a:t>Önöknek</a:t>
            </a:r>
            <a:r>
              <a:rPr lang="en-US"/>
              <a:t> </a:t>
            </a:r>
            <a:r>
              <a:rPr lang="en-US" err="1"/>
              <a:t>ezt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innovatív</a:t>
            </a:r>
            <a:r>
              <a:rPr lang="en-US"/>
              <a:t> </a:t>
            </a:r>
            <a:r>
              <a:rPr lang="en-US" err="1"/>
              <a:t>ötletet</a:t>
            </a:r>
            <a:r>
              <a:rPr lang="en-US"/>
              <a:t>, </a:t>
            </a:r>
            <a:r>
              <a:rPr lang="en-US" err="1"/>
              <a:t>amit</a:t>
            </a:r>
            <a:r>
              <a:rPr lang="en-US"/>
              <a:t> </a:t>
            </a:r>
            <a:r>
              <a:rPr lang="en-US" err="1"/>
              <a:t>úgy</a:t>
            </a:r>
            <a:r>
              <a:rPr lang="en-US"/>
              <a:t> </a:t>
            </a:r>
            <a:r>
              <a:rPr lang="en-US" err="1"/>
              <a:t>alkottunk</a:t>
            </a:r>
            <a:r>
              <a:rPr lang="en-US"/>
              <a:t> meg, </a:t>
            </a:r>
            <a:r>
              <a:rPr lang="en-US" err="1"/>
              <a:t>hogy</a:t>
            </a:r>
            <a:r>
              <a:rPr lang="en-US"/>
              <a:t> </a:t>
            </a:r>
            <a:r>
              <a:rPr lang="en-US" err="1"/>
              <a:t>szerintünk</a:t>
            </a:r>
            <a:r>
              <a:rPr lang="en-US"/>
              <a:t> </a:t>
            </a:r>
            <a:r>
              <a:rPr lang="en-US" err="1"/>
              <a:t>minden</a:t>
            </a:r>
            <a:r>
              <a:rPr lang="en-US"/>
              <a:t> </a:t>
            </a:r>
            <a:r>
              <a:rPr lang="en-US" err="1"/>
              <a:t>személyi</a:t>
            </a:r>
            <a:r>
              <a:rPr lang="en-US"/>
              <a:t> </a:t>
            </a:r>
            <a:r>
              <a:rPr lang="en-US" err="1"/>
              <a:t>edző</a:t>
            </a:r>
            <a:r>
              <a:rPr lang="en-US"/>
              <a:t> </a:t>
            </a:r>
            <a:r>
              <a:rPr lang="en-US" err="1"/>
              <a:t>álma</a:t>
            </a:r>
            <a:r>
              <a:rPr lang="en-US"/>
              <a:t> </a:t>
            </a:r>
            <a:r>
              <a:rPr lang="en-US" err="1"/>
              <a:t>lehet</a:t>
            </a:r>
            <a:r>
              <a:rPr lang="en-US"/>
              <a:t>.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E402B-E910-6669-9396-746234151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2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Ezen</a:t>
            </a:r>
            <a:r>
              <a:rPr lang="en-US"/>
              <a:t> a </a:t>
            </a:r>
            <a:r>
              <a:rPr lang="en-US" err="1"/>
              <a:t>dián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adatbázis</a:t>
            </a:r>
            <a:r>
              <a:rPr lang="en-US"/>
              <a:t> </a:t>
            </a:r>
            <a:r>
              <a:rPr lang="en-US" err="1"/>
              <a:t>sémán</a:t>
            </a:r>
            <a:r>
              <a:rPr lang="en-US"/>
              <a:t> </a:t>
            </a:r>
            <a:r>
              <a:rPr lang="en-US" err="1"/>
              <a:t>keresztül</a:t>
            </a:r>
            <a:r>
              <a:rPr lang="en-US"/>
              <a:t> </a:t>
            </a:r>
            <a:r>
              <a:rPr lang="en-US" err="1"/>
              <a:t>azt</a:t>
            </a:r>
            <a:r>
              <a:rPr lang="en-US"/>
              <a:t> </a:t>
            </a:r>
            <a:r>
              <a:rPr lang="en-US" err="1"/>
              <a:t>mutatjuk</a:t>
            </a:r>
            <a:r>
              <a:rPr lang="en-US"/>
              <a:t> be, </a:t>
            </a:r>
            <a:r>
              <a:rPr lang="en-US" err="1"/>
              <a:t>hogyan</a:t>
            </a:r>
            <a:r>
              <a:rPr lang="en-US"/>
              <a:t> </a:t>
            </a:r>
            <a:r>
              <a:rPr lang="en-US" err="1"/>
              <a:t>tároljuk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rendezzük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a </a:t>
            </a:r>
            <a:r>
              <a:rPr lang="en-US" err="1"/>
              <a:t>felhasználói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edzői</a:t>
            </a:r>
            <a:r>
              <a:rPr lang="en-US"/>
              <a:t> </a:t>
            </a:r>
            <a:r>
              <a:rPr lang="en-US" err="1"/>
              <a:t>adatokat</a:t>
            </a:r>
            <a:r>
              <a:rPr lang="en-US"/>
              <a:t>.</a:t>
            </a:r>
          </a:p>
          <a:p>
            <a:r>
              <a:rPr lang="en-US"/>
              <a:t>A </a:t>
            </a:r>
            <a:r>
              <a:rPr lang="en-US" err="1"/>
              <a:t>bal</a:t>
            </a:r>
            <a:r>
              <a:rPr lang="en-US"/>
              <a:t> </a:t>
            </a:r>
            <a:r>
              <a:rPr lang="en-US" err="1"/>
              <a:t>oldalon</a:t>
            </a:r>
            <a:r>
              <a:rPr lang="en-US"/>
              <a:t> </a:t>
            </a:r>
            <a:r>
              <a:rPr lang="en-US" err="1"/>
              <a:t>látható</a:t>
            </a:r>
            <a:r>
              <a:rPr lang="en-US"/>
              <a:t> a </a:t>
            </a:r>
            <a:r>
              <a:rPr lang="en-US" err="1"/>
              <a:t>felhasználói</a:t>
            </a:r>
            <a:r>
              <a:rPr lang="en-US"/>
              <a:t> </a:t>
            </a:r>
            <a:r>
              <a:rPr lang="en-US" err="1"/>
              <a:t>rendszer</a:t>
            </a:r>
            <a:r>
              <a:rPr lang="en-US"/>
              <a:t>: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azonosításhoz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auth.users</a:t>
            </a:r>
            <a:r>
              <a:rPr lang="en-US"/>
              <a:t> </a:t>
            </a:r>
            <a:r>
              <a:rPr lang="en-US" err="1"/>
              <a:t>táblát</a:t>
            </a:r>
            <a:r>
              <a:rPr lang="en-US"/>
              <a:t> </a:t>
            </a:r>
            <a:r>
              <a:rPr lang="en-US" err="1"/>
              <a:t>használjuk</a:t>
            </a:r>
            <a:r>
              <a:rPr lang="en-US"/>
              <a:t>, </a:t>
            </a:r>
            <a:r>
              <a:rPr lang="en-US" err="1"/>
              <a:t>ehhez</a:t>
            </a:r>
            <a:r>
              <a:rPr lang="en-US"/>
              <a:t> </a:t>
            </a:r>
            <a:r>
              <a:rPr lang="en-US" err="1"/>
              <a:t>kapcsolódik</a:t>
            </a:r>
            <a:r>
              <a:rPr lang="en-US"/>
              <a:t> a profiles </a:t>
            </a:r>
            <a:r>
              <a:rPr lang="en-US" err="1"/>
              <a:t>tábla</a:t>
            </a:r>
            <a:r>
              <a:rPr lang="en-US"/>
              <a:t>, </a:t>
            </a:r>
            <a:r>
              <a:rPr lang="en-US" err="1"/>
              <a:t>ahol</a:t>
            </a:r>
            <a:r>
              <a:rPr lang="en-US"/>
              <a:t> </a:t>
            </a:r>
            <a:r>
              <a:rPr lang="en-US" err="1"/>
              <a:t>minden</a:t>
            </a:r>
            <a:r>
              <a:rPr lang="en-US"/>
              <a:t> </a:t>
            </a:r>
            <a:r>
              <a:rPr lang="en-US" err="1"/>
              <a:t>személyes</a:t>
            </a:r>
            <a:r>
              <a:rPr lang="en-US"/>
              <a:t> </a:t>
            </a:r>
            <a:r>
              <a:rPr lang="en-US" err="1"/>
              <a:t>információ</a:t>
            </a:r>
            <a:r>
              <a:rPr lang="en-US"/>
              <a:t> </a:t>
            </a:r>
            <a:r>
              <a:rPr lang="en-US" err="1"/>
              <a:t>megtalálható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 </a:t>
            </a:r>
            <a:r>
              <a:rPr lang="en-US" err="1"/>
              <a:t>jobb</a:t>
            </a:r>
            <a:r>
              <a:rPr lang="en-US"/>
              <a:t> </a:t>
            </a:r>
            <a:r>
              <a:rPr lang="en-US" err="1"/>
              <a:t>oldalon</a:t>
            </a:r>
            <a:r>
              <a:rPr lang="en-US"/>
              <a:t> </a:t>
            </a:r>
            <a:r>
              <a:rPr lang="en-US" err="1"/>
              <a:t>pedig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edzők</a:t>
            </a:r>
            <a:r>
              <a:rPr lang="en-US"/>
              <a:t> </a:t>
            </a:r>
            <a:r>
              <a:rPr lang="en-US" err="1"/>
              <a:t>adatai</a:t>
            </a:r>
            <a:r>
              <a:rPr lang="en-US"/>
              <a:t> </a:t>
            </a:r>
            <a:r>
              <a:rPr lang="en-US" err="1"/>
              <a:t>láthatók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Itt a trainers </a:t>
            </a:r>
            <a:r>
              <a:rPr lang="en-US" err="1"/>
              <a:t>tábla</a:t>
            </a:r>
            <a:r>
              <a:rPr lang="en-US"/>
              <a:t> a </a:t>
            </a:r>
            <a:r>
              <a:rPr lang="en-US" err="1"/>
              <a:t>központi</a:t>
            </a:r>
            <a:r>
              <a:rPr lang="en-US"/>
              <a:t> </a:t>
            </a:r>
            <a:r>
              <a:rPr lang="en-US" err="1"/>
              <a:t>elem</a:t>
            </a:r>
            <a:r>
              <a:rPr lang="en-US"/>
              <a:t>, </a:t>
            </a:r>
            <a:r>
              <a:rPr lang="en-US" err="1"/>
              <a:t>ami</a:t>
            </a:r>
            <a:r>
              <a:rPr lang="en-US"/>
              <a:t> </a:t>
            </a:r>
            <a:r>
              <a:rPr lang="en-US" err="1"/>
              <a:t>több</a:t>
            </a:r>
            <a:r>
              <a:rPr lang="en-US"/>
              <a:t> </a:t>
            </a:r>
            <a:r>
              <a:rPr lang="en-US" err="1"/>
              <a:t>kapcsolódó</a:t>
            </a:r>
            <a:r>
              <a:rPr lang="en-US"/>
              <a:t> </a:t>
            </a:r>
            <a:r>
              <a:rPr lang="en-US" err="1"/>
              <a:t>táblát</a:t>
            </a:r>
            <a:r>
              <a:rPr lang="en-US"/>
              <a:t> </a:t>
            </a:r>
            <a:r>
              <a:rPr lang="en-US" err="1"/>
              <a:t>használ</a:t>
            </a:r>
            <a:r>
              <a:rPr lang="en-US"/>
              <a:t>, </a:t>
            </a:r>
            <a:r>
              <a:rPr lang="en-US" err="1"/>
              <a:t>például</a:t>
            </a:r>
            <a:r>
              <a:rPr lang="en-US"/>
              <a:t> a </a:t>
            </a:r>
            <a:r>
              <a:rPr lang="en-US" err="1"/>
              <a:t>specializációk</a:t>
            </a:r>
            <a:r>
              <a:rPr lang="en-US"/>
              <a:t>, </a:t>
            </a:r>
            <a:r>
              <a:rPr lang="en-US" err="1"/>
              <a:t>nyelvek</a:t>
            </a:r>
            <a:r>
              <a:rPr lang="en-US"/>
              <a:t>, </a:t>
            </a:r>
            <a:r>
              <a:rPr lang="en-US" err="1"/>
              <a:t>képesítések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tanulmányok</a:t>
            </a:r>
            <a:r>
              <a:rPr lang="en-US"/>
              <a:t> </a:t>
            </a:r>
            <a:r>
              <a:rPr lang="en-US" err="1"/>
              <a:t>kezelésére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Az </a:t>
            </a:r>
            <a:r>
              <a:rPr lang="en-US" err="1"/>
              <a:t>alkalmazás</a:t>
            </a:r>
            <a:r>
              <a:rPr lang="en-US"/>
              <a:t> </a:t>
            </a:r>
            <a:r>
              <a:rPr lang="en-US" err="1"/>
              <a:t>üzleti</a:t>
            </a:r>
            <a:r>
              <a:rPr lang="en-US"/>
              <a:t> </a:t>
            </a:r>
            <a:r>
              <a:rPr lang="en-US" err="1"/>
              <a:t>logikáját</a:t>
            </a:r>
            <a:r>
              <a:rPr lang="en-US"/>
              <a:t> </a:t>
            </a:r>
            <a:r>
              <a:rPr lang="en-US" err="1"/>
              <a:t>különálló</a:t>
            </a:r>
            <a:r>
              <a:rPr lang="en-US"/>
              <a:t> </a:t>
            </a:r>
            <a:r>
              <a:rPr lang="en-US" err="1"/>
              <a:t>logikai</a:t>
            </a:r>
            <a:r>
              <a:rPr lang="en-US"/>
              <a:t> </a:t>
            </a:r>
            <a:r>
              <a:rPr lang="en-US" err="1"/>
              <a:t>egységekbe</a:t>
            </a:r>
            <a:r>
              <a:rPr lang="en-US"/>
              <a:t> </a:t>
            </a:r>
            <a:r>
              <a:rPr lang="en-US" err="1"/>
              <a:t>szerveztük</a:t>
            </a:r>
            <a:r>
              <a:rPr lang="en-US"/>
              <a:t>, </a:t>
            </a:r>
            <a:r>
              <a:rPr lang="en-US" err="1"/>
              <a:t>ezek</a:t>
            </a:r>
            <a:r>
              <a:rPr lang="en-US"/>
              <a:t> a </a:t>
            </a:r>
            <a:r>
              <a:rPr lang="en-US" err="1"/>
              <a:t>kontrollereink</a:t>
            </a:r>
            <a:r>
              <a:rPr lang="en-US"/>
              <a:t> – </a:t>
            </a:r>
            <a:r>
              <a:rPr lang="en-US" err="1"/>
              <a:t>nálunk</a:t>
            </a:r>
            <a:r>
              <a:rPr lang="en-US"/>
              <a:t> </a:t>
            </a:r>
            <a:r>
              <a:rPr lang="en-US" err="1"/>
              <a:t>ezek</a:t>
            </a:r>
            <a:r>
              <a:rPr lang="en-US"/>
              <a:t> frontend </a:t>
            </a:r>
            <a:r>
              <a:rPr lang="en-US" err="1"/>
              <a:t>oldalon</a:t>
            </a:r>
            <a:r>
              <a:rPr lang="en-US"/>
              <a:t> </a:t>
            </a:r>
            <a:r>
              <a:rPr lang="en-US" err="1"/>
              <a:t>hookként</a:t>
            </a:r>
            <a:r>
              <a:rPr lang="en-US"/>
              <a:t> </a:t>
            </a:r>
            <a:r>
              <a:rPr lang="en-US" err="1"/>
              <a:t>működnek</a:t>
            </a:r>
            <a:r>
              <a:rPr lang="en-US"/>
              <a:t>.</a:t>
            </a:r>
          </a:p>
          <a:p>
            <a:r>
              <a:rPr lang="en-US"/>
              <a:t>Minden </a:t>
            </a:r>
            <a:r>
              <a:rPr lang="en-US" err="1"/>
              <a:t>fő</a:t>
            </a:r>
            <a:r>
              <a:rPr lang="en-US"/>
              <a:t> </a:t>
            </a:r>
            <a:r>
              <a:rPr lang="en-US" err="1"/>
              <a:t>funkcióhoz</a:t>
            </a:r>
            <a:r>
              <a:rPr lang="en-US"/>
              <a:t> </a:t>
            </a:r>
            <a:r>
              <a:rPr lang="en-US" err="1"/>
              <a:t>tartozik</a:t>
            </a:r>
            <a:r>
              <a:rPr lang="en-US"/>
              <a:t> </a:t>
            </a:r>
            <a:r>
              <a:rPr lang="en-US" err="1"/>
              <a:t>egy</a:t>
            </a:r>
            <a:r>
              <a:rPr lang="en-US"/>
              <a:t> </a:t>
            </a:r>
            <a:r>
              <a:rPr lang="en-US" err="1"/>
              <a:t>saját</a:t>
            </a:r>
            <a:r>
              <a:rPr lang="en-US"/>
              <a:t> </a:t>
            </a:r>
            <a:r>
              <a:rPr lang="en-US" err="1"/>
              <a:t>kontroller</a:t>
            </a:r>
            <a:r>
              <a:rPr lang="en-US"/>
              <a:t>, </a:t>
            </a:r>
            <a:r>
              <a:rPr lang="en-US" err="1"/>
              <a:t>így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adatkezelés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adatáramlás</a:t>
            </a:r>
            <a:r>
              <a:rPr lang="en-US"/>
              <a:t> </a:t>
            </a:r>
            <a:r>
              <a:rPr lang="en-US" err="1"/>
              <a:t>logikusan</a:t>
            </a:r>
            <a:r>
              <a:rPr lang="en-US"/>
              <a:t> </a:t>
            </a:r>
            <a:r>
              <a:rPr lang="en-US" err="1"/>
              <a:t>elkülönül</a:t>
            </a:r>
            <a:r>
              <a:rPr lang="en-US"/>
              <a:t> a </a:t>
            </a:r>
            <a:r>
              <a:rPr lang="en-US" err="1"/>
              <a:t>felhasználói</a:t>
            </a:r>
            <a:r>
              <a:rPr lang="en-US"/>
              <a:t> </a:t>
            </a:r>
            <a:r>
              <a:rPr lang="en-US" err="1"/>
              <a:t>felülettől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 </a:t>
            </a:r>
            <a:r>
              <a:rPr lang="en-US" err="1"/>
              <a:t>bal</a:t>
            </a:r>
            <a:r>
              <a:rPr lang="en-US"/>
              <a:t> </a:t>
            </a:r>
            <a:r>
              <a:rPr lang="en-US" err="1"/>
              <a:t>oldalon</a:t>
            </a:r>
            <a:r>
              <a:rPr lang="en-US"/>
              <a:t> a </a:t>
            </a:r>
            <a:r>
              <a:rPr lang="en-US" err="1"/>
              <a:t>projektben</a:t>
            </a:r>
            <a:r>
              <a:rPr lang="en-US"/>
              <a:t> </a:t>
            </a:r>
            <a:r>
              <a:rPr lang="en-US" err="1"/>
              <a:t>használt</a:t>
            </a:r>
            <a:r>
              <a:rPr lang="en-US"/>
              <a:t> </a:t>
            </a:r>
            <a:r>
              <a:rPr lang="en-US" err="1"/>
              <a:t>hookokat</a:t>
            </a:r>
            <a:r>
              <a:rPr lang="en-US"/>
              <a:t> </a:t>
            </a:r>
            <a:r>
              <a:rPr lang="en-US" err="1"/>
              <a:t>látjuk</a:t>
            </a:r>
            <a:r>
              <a:rPr lang="en-US"/>
              <a:t>, </a:t>
            </a:r>
            <a:r>
              <a:rPr lang="en-US" err="1"/>
              <a:t>ezek</a:t>
            </a:r>
            <a:r>
              <a:rPr lang="en-US"/>
              <a:t> </a:t>
            </a:r>
            <a:r>
              <a:rPr lang="en-US" err="1"/>
              <a:t>alkotják</a:t>
            </a:r>
            <a:r>
              <a:rPr lang="en-US"/>
              <a:t> a </a:t>
            </a:r>
            <a:r>
              <a:rPr lang="en-US" err="1"/>
              <a:t>kontrollerek</a:t>
            </a:r>
            <a:r>
              <a:rPr lang="en-US"/>
              <a:t> </a:t>
            </a:r>
            <a:r>
              <a:rPr lang="en-US" err="1"/>
              <a:t>fájlszintű</a:t>
            </a:r>
            <a:r>
              <a:rPr lang="en-US"/>
              <a:t> </a:t>
            </a:r>
            <a:r>
              <a:rPr lang="en-US" err="1"/>
              <a:t>struktúráját</a:t>
            </a:r>
            <a:r>
              <a:rPr lang="en-US"/>
              <a:t>, </a:t>
            </a:r>
            <a:r>
              <a:rPr lang="en-US" err="1"/>
              <a:t>amikből</a:t>
            </a:r>
            <a:r>
              <a:rPr lang="en-US"/>
              <a:t> ki is </a:t>
            </a:r>
            <a:r>
              <a:rPr lang="en-US" err="1"/>
              <a:t>emeltük</a:t>
            </a:r>
            <a:r>
              <a:rPr lang="en-US"/>
              <a:t> </a:t>
            </a:r>
            <a:r>
              <a:rPr lang="en-US" err="1"/>
              <a:t>ezt</a:t>
            </a:r>
            <a:r>
              <a:rPr lang="en-US"/>
              <a:t> a </a:t>
            </a:r>
            <a:r>
              <a:rPr lang="en-US" err="1"/>
              <a:t>négyet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A </a:t>
            </a:r>
            <a:r>
              <a:rPr lang="en-US" err="1"/>
              <a:t>felhasználói</a:t>
            </a:r>
            <a:r>
              <a:rPr lang="en-US"/>
              <a:t> </a:t>
            </a:r>
            <a:r>
              <a:rPr lang="en-US" err="1"/>
              <a:t>kontroller</a:t>
            </a:r>
            <a:r>
              <a:rPr lang="en-US"/>
              <a:t> </a:t>
            </a:r>
            <a:r>
              <a:rPr lang="en-US" err="1"/>
              <a:t>kezeli</a:t>
            </a:r>
            <a:r>
              <a:rPr lang="en-US"/>
              <a:t> a </a:t>
            </a:r>
            <a:r>
              <a:rPr lang="en-US" err="1"/>
              <a:t>regisztrációt</a:t>
            </a:r>
            <a:r>
              <a:rPr lang="en-US"/>
              <a:t>, </a:t>
            </a:r>
            <a:r>
              <a:rPr lang="en-US" err="1"/>
              <a:t>bejelentkezést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profilmódosítást</a:t>
            </a:r>
            <a:r>
              <a:rPr lang="en-US"/>
              <a:t>,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edzői</a:t>
            </a:r>
            <a:r>
              <a:rPr lang="en-US"/>
              <a:t> </a:t>
            </a:r>
            <a:r>
              <a:rPr lang="en-US" err="1"/>
              <a:t>kontroller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edzői</a:t>
            </a:r>
            <a:r>
              <a:rPr lang="en-US"/>
              <a:t> </a:t>
            </a:r>
            <a:r>
              <a:rPr lang="en-US" err="1"/>
              <a:t>adatokkal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szakmai</a:t>
            </a:r>
            <a:r>
              <a:rPr lang="en-US"/>
              <a:t> </a:t>
            </a:r>
            <a:r>
              <a:rPr lang="en-US" err="1"/>
              <a:t>információkkal</a:t>
            </a:r>
            <a:r>
              <a:rPr lang="en-US"/>
              <a:t> </a:t>
            </a:r>
            <a:r>
              <a:rPr lang="en-US" err="1"/>
              <a:t>foglalkozik</a:t>
            </a:r>
            <a:r>
              <a:rPr lang="en-US"/>
              <a:t>,</a:t>
            </a:r>
            <a:br>
              <a:rPr lang="en-US">
                <a:cs typeface="+mn-lt"/>
              </a:rPr>
            </a:br>
            <a:r>
              <a:rPr lang="en-US"/>
              <a:t> a </a:t>
            </a:r>
            <a:r>
              <a:rPr lang="en-US" err="1"/>
              <a:t>foglalási</a:t>
            </a:r>
            <a:r>
              <a:rPr lang="en-US"/>
              <a:t> </a:t>
            </a:r>
            <a:r>
              <a:rPr lang="en-US" err="1"/>
              <a:t>kontroller</a:t>
            </a:r>
            <a:r>
              <a:rPr lang="en-US"/>
              <a:t> a </a:t>
            </a:r>
            <a:r>
              <a:rPr lang="en-US" err="1"/>
              <a:t>teljes</a:t>
            </a:r>
            <a:r>
              <a:rPr lang="en-US"/>
              <a:t> </a:t>
            </a:r>
            <a:r>
              <a:rPr lang="en-US" err="1"/>
              <a:t>időpontkezelést</a:t>
            </a:r>
            <a:r>
              <a:rPr lang="en-US"/>
              <a:t> </a:t>
            </a:r>
            <a:r>
              <a:rPr lang="en-US" err="1"/>
              <a:t>biztosítja</a:t>
            </a:r>
            <a:r>
              <a:rPr lang="en-US"/>
              <a:t> – </a:t>
            </a:r>
            <a:r>
              <a:rPr lang="en-US" err="1"/>
              <a:t>beleértve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email </a:t>
            </a:r>
            <a:r>
              <a:rPr lang="en-US" err="1"/>
              <a:t>értesítéseket</a:t>
            </a:r>
            <a:r>
              <a:rPr lang="en-US"/>
              <a:t> is –,</a:t>
            </a:r>
            <a:br>
              <a:rPr lang="en-US">
                <a:cs typeface="+mn-lt"/>
              </a:rPr>
            </a:br>
            <a:r>
              <a:rPr lang="en-US"/>
              <a:t> a </a:t>
            </a:r>
            <a:r>
              <a:rPr lang="en-US" err="1"/>
              <a:t>közösségi</a:t>
            </a:r>
            <a:r>
              <a:rPr lang="en-US"/>
              <a:t> </a:t>
            </a:r>
            <a:r>
              <a:rPr lang="en-US" err="1"/>
              <a:t>kontroller</a:t>
            </a:r>
            <a:r>
              <a:rPr lang="en-US"/>
              <a:t> </a:t>
            </a:r>
            <a:r>
              <a:rPr lang="en-US" err="1"/>
              <a:t>pedig</a:t>
            </a:r>
            <a:r>
              <a:rPr lang="en-US"/>
              <a:t> a </a:t>
            </a:r>
            <a:r>
              <a:rPr lang="en-US" err="1"/>
              <a:t>posztok</a:t>
            </a:r>
            <a:r>
              <a:rPr lang="en-US"/>
              <a:t>, </a:t>
            </a:r>
            <a:r>
              <a:rPr lang="en-US" err="1"/>
              <a:t>kommentek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like-ok </a:t>
            </a:r>
            <a:r>
              <a:rPr lang="en-US" err="1"/>
              <a:t>kezeléséért</a:t>
            </a:r>
            <a:r>
              <a:rPr lang="en-US"/>
              <a:t> </a:t>
            </a:r>
            <a:r>
              <a:rPr lang="en-US" err="1"/>
              <a:t>felel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br>
              <a:rPr lang="en-US">
                <a:cs typeface="+mn-lt"/>
              </a:rPr>
            </a:br>
            <a:r>
              <a:rPr lang="en-US"/>
              <a:t>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altLang="zh-CN">
                <a:effectLst/>
                <a:latin typeface="Helvetica Neue" panose="02000503000000020004" pitchFamily="2" charset="0"/>
              </a:rPr>
              <a:t>Projektünk a reszponzív felületre fókuszál, hogy </a:t>
            </a:r>
            <a:r>
              <a:rPr lang="hu-HU" altLang="zh-CN" err="1">
                <a:effectLst/>
                <a:latin typeface="Helvetica Neue" panose="02000503000000020004" pitchFamily="2" charset="0"/>
              </a:rPr>
              <a:t>FitConnect</a:t>
            </a:r>
            <a:r>
              <a:rPr lang="hu-HU" altLang="zh-CN">
                <a:effectLst/>
                <a:latin typeface="Helvetica Neue" panose="02000503000000020004" pitchFamily="2" charset="0"/>
              </a:rPr>
              <a:t> mobilokon és számítógépeken is tökéletes élményt nyújtson. Mobilnézetben a </a:t>
            </a:r>
            <a:r>
              <a:rPr lang="hu-HU" altLang="zh-CN" err="1">
                <a:effectLst/>
                <a:latin typeface="Helvetica Neue" panose="02000503000000020004" pitchFamily="2" charset="0"/>
              </a:rPr>
              <a:t>Tailwind</a:t>
            </a:r>
            <a:r>
              <a:rPr lang="hu-HU" altLang="zh-CN">
                <a:effectLst/>
                <a:latin typeface="Helvetica Neue" panose="02000503000000020004" pitchFamily="2" charset="0"/>
              </a:rPr>
              <a:t> CSS segítségével hamburger menü, függőleges kártyák és alkalmazkodó betűméretek segítik a </a:t>
            </a:r>
            <a:r>
              <a:rPr lang="hu-HU" altLang="zh-CN" err="1">
                <a:effectLst/>
                <a:latin typeface="Helvetica Neue" panose="02000503000000020004" pitchFamily="2" charset="0"/>
              </a:rPr>
              <a:t>használatotl</a:t>
            </a:r>
            <a:r>
              <a:rPr lang="hu-HU" altLang="zh-CN">
                <a:effectLst/>
                <a:latin typeface="Helvetica Neue" panose="02000503000000020004" pitchFamily="2" charset="0"/>
              </a:rPr>
              <a:t>. Asztali verzión teljes navigációs sáv, rácsos edzőkártyák és adatvizualizációs panelek biztosítják a hatékony edzéstervezést.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frontend </a:t>
            </a:r>
            <a:r>
              <a:rPr lang="en-US" err="1"/>
              <a:t>fejlesztést</a:t>
            </a:r>
            <a:r>
              <a:rPr lang="en-US"/>
              <a:t> </a:t>
            </a:r>
            <a:r>
              <a:rPr lang="en-US" err="1"/>
              <a:t>modulokra</a:t>
            </a:r>
            <a:r>
              <a:rPr lang="en-US"/>
              <a:t> </a:t>
            </a:r>
            <a:r>
              <a:rPr lang="en-US" err="1"/>
              <a:t>bontva</a:t>
            </a:r>
            <a:r>
              <a:rPr lang="en-US"/>
              <a:t> </a:t>
            </a:r>
            <a:r>
              <a:rPr lang="en-US" err="1"/>
              <a:t>végeztük</a:t>
            </a:r>
            <a:r>
              <a:rPr lang="en-US"/>
              <a:t>, </a:t>
            </a:r>
            <a:r>
              <a:rPr lang="en-US" err="1"/>
              <a:t>így</a:t>
            </a:r>
            <a:r>
              <a:rPr lang="en-US"/>
              <a:t> </a:t>
            </a:r>
            <a:r>
              <a:rPr lang="en-US" err="1"/>
              <a:t>mindenki</a:t>
            </a:r>
            <a:r>
              <a:rPr lang="en-US"/>
              <a:t> a </a:t>
            </a:r>
            <a:r>
              <a:rPr lang="en-US" err="1"/>
              <a:t>saját</a:t>
            </a:r>
            <a:r>
              <a:rPr lang="en-US"/>
              <a:t> </a:t>
            </a:r>
            <a:r>
              <a:rPr lang="en-US" err="1"/>
              <a:t>oldaláért</a:t>
            </a:r>
            <a:r>
              <a:rPr lang="en-US"/>
              <a:t> </a:t>
            </a:r>
            <a:r>
              <a:rPr lang="en-US" err="1"/>
              <a:t>felelt</a:t>
            </a:r>
            <a:r>
              <a:rPr lang="en-US"/>
              <a:t>, de a </a:t>
            </a:r>
            <a:r>
              <a:rPr lang="en-US" err="1"/>
              <a:t>felhasználói</a:t>
            </a:r>
            <a:r>
              <a:rPr lang="en-US"/>
              <a:t> </a:t>
            </a:r>
            <a:r>
              <a:rPr lang="en-US" err="1"/>
              <a:t>felület</a:t>
            </a:r>
            <a:r>
              <a:rPr lang="en-US"/>
              <a:t> </a:t>
            </a:r>
            <a:r>
              <a:rPr lang="en-US" err="1"/>
              <a:t>tervezése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a </a:t>
            </a:r>
            <a:r>
              <a:rPr lang="en-US" err="1"/>
              <a:t>stílus</a:t>
            </a:r>
            <a:r>
              <a:rPr lang="en-US"/>
              <a:t> </a:t>
            </a:r>
            <a:r>
              <a:rPr lang="en-US" err="1"/>
              <a:t>meghatározása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én</a:t>
            </a:r>
            <a:r>
              <a:rPr lang="en-US"/>
              <a:t> </a:t>
            </a:r>
            <a:r>
              <a:rPr lang="en-US" err="1"/>
              <a:t>feladatom</a:t>
            </a:r>
            <a:r>
              <a:rPr lang="en-US"/>
              <a:t> volt.</a:t>
            </a:r>
          </a:p>
          <a:p>
            <a:r>
              <a:rPr lang="en-US"/>
              <a:t>A </a:t>
            </a:r>
            <a:r>
              <a:rPr lang="en-US" err="1"/>
              <a:t>vizuális</a:t>
            </a:r>
            <a:r>
              <a:rPr lang="en-US"/>
              <a:t> </a:t>
            </a:r>
            <a:r>
              <a:rPr lang="en-US" err="1"/>
              <a:t>felületet</a:t>
            </a:r>
            <a:r>
              <a:rPr lang="en-US"/>
              <a:t> Tailwind CSS-</a:t>
            </a:r>
            <a:r>
              <a:rPr lang="en-US" err="1"/>
              <a:t>sel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Shadcn</a:t>
            </a:r>
            <a:r>
              <a:rPr lang="en-US"/>
              <a:t>/</a:t>
            </a:r>
            <a:r>
              <a:rPr lang="en-US" err="1"/>
              <a:t>ui</a:t>
            </a:r>
            <a:r>
              <a:rPr lang="en-US"/>
              <a:t> </a:t>
            </a:r>
            <a:r>
              <a:rPr lang="en-US" err="1"/>
              <a:t>komponensekkel</a:t>
            </a:r>
            <a:r>
              <a:rPr lang="en-US"/>
              <a:t> </a:t>
            </a:r>
            <a:r>
              <a:rPr lang="en-US" err="1"/>
              <a:t>építettem</a:t>
            </a:r>
            <a:r>
              <a:rPr lang="en-US"/>
              <a:t> </a:t>
            </a:r>
            <a:r>
              <a:rPr lang="en-US" err="1"/>
              <a:t>fel</a:t>
            </a:r>
            <a:r>
              <a:rPr lang="en-US"/>
              <a:t>. </a:t>
            </a:r>
            <a:r>
              <a:rPr lang="en-US" err="1"/>
              <a:t>Ezeket</a:t>
            </a:r>
            <a:r>
              <a:rPr lang="en-US"/>
              <a:t> </a:t>
            </a:r>
            <a:r>
              <a:rPr lang="en-US" err="1"/>
              <a:t>újrafelhasználható</a:t>
            </a:r>
            <a:r>
              <a:rPr lang="en-US"/>
              <a:t> React </a:t>
            </a:r>
            <a:r>
              <a:rPr lang="en-US" err="1"/>
              <a:t>komponensekké</a:t>
            </a:r>
            <a:r>
              <a:rPr lang="en-US"/>
              <a:t> </a:t>
            </a:r>
            <a:r>
              <a:rPr lang="en-US" err="1"/>
              <a:t>alakítottam</a:t>
            </a:r>
            <a:r>
              <a:rPr lang="en-US"/>
              <a:t>, </a:t>
            </a:r>
            <a:r>
              <a:rPr lang="en-US" err="1"/>
              <a:t>ahol</a:t>
            </a:r>
            <a:r>
              <a:rPr lang="en-US"/>
              <a:t> a </a:t>
            </a:r>
            <a:r>
              <a:rPr lang="en-US" err="1"/>
              <a:t>állapot</a:t>
            </a:r>
            <a:r>
              <a:rPr lang="en-US"/>
              <a:t> </a:t>
            </a:r>
            <a:r>
              <a:rPr lang="en-US" err="1"/>
              <a:t>kezelés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életciklusok</a:t>
            </a:r>
            <a:r>
              <a:rPr lang="en-US"/>
              <a:t> </a:t>
            </a:r>
            <a:r>
              <a:rPr lang="en-US" err="1"/>
              <a:t>megfelelő</a:t>
            </a:r>
            <a:r>
              <a:rPr lang="en-US"/>
              <a:t> </a:t>
            </a:r>
            <a:r>
              <a:rPr lang="en-US" err="1"/>
              <a:t>működése</a:t>
            </a:r>
            <a:r>
              <a:rPr lang="en-US"/>
              <a:t> is </a:t>
            </a:r>
            <a:r>
              <a:rPr lang="en-US" err="1"/>
              <a:t>fontos</a:t>
            </a:r>
            <a:r>
              <a:rPr lang="en-US"/>
              <a:t> volt.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Reszponzivitás</a:t>
            </a:r>
            <a:r>
              <a:rPr lang="en-US"/>
              <a:t> </a:t>
            </a:r>
            <a:r>
              <a:rPr lang="en-US" err="1"/>
              <a:t>szempontjából</a:t>
            </a:r>
            <a:r>
              <a:rPr lang="en-US"/>
              <a:t> </a:t>
            </a:r>
            <a:r>
              <a:rPr lang="en-US" err="1"/>
              <a:t>közösen</a:t>
            </a:r>
            <a:r>
              <a:rPr lang="en-US"/>
              <a:t> </a:t>
            </a:r>
            <a:r>
              <a:rPr lang="en-US" err="1"/>
              <a:t>dolgoztunk</a:t>
            </a:r>
            <a:r>
              <a:rPr lang="en-US"/>
              <a:t>, </a:t>
            </a:r>
            <a:r>
              <a:rPr lang="en-US" err="1"/>
              <a:t>viszont</a:t>
            </a:r>
            <a:r>
              <a:rPr lang="en-US"/>
              <a:t> </a:t>
            </a:r>
            <a:r>
              <a:rPr lang="en-US" err="1"/>
              <a:t>mindenki</a:t>
            </a:r>
            <a:r>
              <a:rPr lang="en-US"/>
              <a:t> a </a:t>
            </a:r>
            <a:r>
              <a:rPr lang="en-US" err="1"/>
              <a:t>saját</a:t>
            </a:r>
            <a:r>
              <a:rPr lang="en-US"/>
              <a:t> </a:t>
            </a:r>
            <a:r>
              <a:rPr lang="en-US" err="1"/>
              <a:t>oldalát</a:t>
            </a:r>
            <a:r>
              <a:rPr lang="en-US"/>
              <a:t> </a:t>
            </a:r>
            <a:r>
              <a:rPr lang="en-US" err="1"/>
              <a:t>optimalizálta</a:t>
            </a:r>
            <a:r>
              <a:rPr lang="en-US"/>
              <a:t> </a:t>
            </a:r>
            <a:r>
              <a:rPr lang="en-US" err="1"/>
              <a:t>mobilra</a:t>
            </a:r>
            <a:r>
              <a:rPr lang="en-US"/>
              <a:t>, </a:t>
            </a:r>
            <a:r>
              <a:rPr lang="en-US" err="1"/>
              <a:t>tabletre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desktopra</a:t>
            </a:r>
            <a:r>
              <a:rPr lang="en-US"/>
              <a:t> is.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 </a:t>
            </a:r>
            <a:r>
              <a:rPr lang="en-US" err="1"/>
              <a:t>konkrét</a:t>
            </a:r>
            <a:r>
              <a:rPr lang="en-US"/>
              <a:t> </a:t>
            </a:r>
            <a:r>
              <a:rPr lang="en-US" err="1"/>
              <a:t>funkciók</a:t>
            </a:r>
            <a:r>
              <a:rPr lang="en-US"/>
              <a:t> </a:t>
            </a:r>
            <a:r>
              <a:rPr lang="en-US" err="1"/>
              <a:t>modulonként</a:t>
            </a:r>
            <a:r>
              <a:rPr lang="en-US"/>
              <a:t> </a:t>
            </a:r>
            <a:r>
              <a:rPr lang="en-US" err="1"/>
              <a:t>lettek</a:t>
            </a:r>
            <a:r>
              <a:rPr lang="en-US"/>
              <a:t> </a:t>
            </a:r>
            <a:r>
              <a:rPr lang="en-US" err="1"/>
              <a:t>leosztva</a:t>
            </a:r>
            <a:r>
              <a:rPr lang="en-US"/>
              <a:t>, </a:t>
            </a:r>
            <a:r>
              <a:rPr lang="en-US" err="1"/>
              <a:t>így</a:t>
            </a:r>
            <a:r>
              <a:rPr lang="en-US"/>
              <a:t> </a:t>
            </a:r>
            <a:r>
              <a:rPr lang="en-US" err="1"/>
              <a:t>mindenki</a:t>
            </a:r>
            <a:r>
              <a:rPr lang="en-US"/>
              <a:t> </a:t>
            </a:r>
            <a:r>
              <a:rPr lang="en-US" err="1"/>
              <a:t>felelt</a:t>
            </a:r>
            <a:r>
              <a:rPr lang="en-US"/>
              <a:t> a </a:t>
            </a:r>
            <a:r>
              <a:rPr lang="en-US" err="1"/>
              <a:t>saját</a:t>
            </a:r>
            <a:r>
              <a:rPr lang="en-US"/>
              <a:t> </a:t>
            </a:r>
            <a:r>
              <a:rPr lang="en-US" err="1"/>
              <a:t>oldal</a:t>
            </a:r>
            <a:r>
              <a:rPr lang="en-US"/>
              <a:t> </a:t>
            </a:r>
            <a:r>
              <a:rPr lang="en-US" err="1"/>
              <a:t>működéséért</a:t>
            </a:r>
            <a:r>
              <a:rPr lang="en-US"/>
              <a:t>, </a:t>
            </a:r>
            <a:r>
              <a:rPr lang="en-US" err="1"/>
              <a:t>logikájáért</a:t>
            </a:r>
            <a:r>
              <a:rPr lang="en-US"/>
              <a:t> </a:t>
            </a:r>
            <a:r>
              <a:rPr lang="en-US" err="1"/>
              <a:t>és</a:t>
            </a:r>
            <a:r>
              <a:rPr lang="en-US"/>
              <a:t> </a:t>
            </a:r>
            <a:r>
              <a:rPr lang="en-US" err="1"/>
              <a:t>kinézetéért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effectLst/>
                <a:latin typeface="Helvetica Neue" panose="02000503000000020004" pitchFamily="2" charset="0"/>
              </a:rPr>
              <a:t>A backend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fejlesztési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feladatok</a:t>
            </a:r>
            <a:r>
              <a:rPr lang="en" altLang="zh-CN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" altLang="zh-CN" err="1">
                <a:effectLst/>
                <a:latin typeface="Helvetica Neue" panose="02000503000000020004" pitchFamily="2" charset="0"/>
              </a:rPr>
              <a:t>Eloszor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az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adatbázis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megtervetunk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hogy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milyen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tablak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legyenek</a:t>
            </a:r>
            <a:r>
              <a:rPr lang="en" altLang="zh-CN">
                <a:effectLst/>
                <a:latin typeface="Helvetica Neue" panose="02000503000000020004" pitchFamily="2" charset="0"/>
              </a:rPr>
              <a:t> es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ezeket</a:t>
            </a:r>
            <a:r>
              <a:rPr lang="en" altLang="zh-CN">
                <a:effectLst/>
                <a:latin typeface="Helvetica Neue" panose="02000503000000020004" pitchFamily="2" charset="0"/>
              </a:rPr>
              <a:t>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táblákat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létrehoztunk</a:t>
            </a:r>
            <a:r>
              <a:rPr lang="en" altLang="zh-CN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" altLang="zh-CN" err="1">
                <a:effectLst/>
                <a:latin typeface="Helvetica Neue" panose="02000503000000020004" pitchFamily="2" charset="0"/>
              </a:rPr>
              <a:t>Utana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felepitetunk</a:t>
            </a:r>
            <a:r>
              <a:rPr lang="en" altLang="zh-CN">
                <a:effectLst/>
                <a:latin typeface="Helvetica Neue" panose="02000503000000020004" pitchFamily="2" charset="0"/>
              </a:rPr>
              <a:t> a Crud es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Rls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szabalyok</a:t>
            </a:r>
            <a:r>
              <a:rPr lang="en" altLang="zh-CN">
                <a:effectLst/>
                <a:latin typeface="Helvetica Neue" panose="02000503000000020004" pitchFamily="2" charset="0"/>
              </a:rPr>
              <a:t> es meg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Autentikáció</a:t>
            </a:r>
            <a:r>
              <a:rPr lang="en" altLang="zh-CN">
                <a:effectLst/>
                <a:latin typeface="Helvetica Neue" panose="02000503000000020004" pitchFamily="2" charset="0"/>
              </a:rPr>
              <a:t> +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szerepkörök</a:t>
            </a:r>
            <a:endParaRPr lang="en" altLang="zh-CN">
              <a:effectLst/>
              <a:latin typeface="Helvetica Neue" panose="02000503000000020004" pitchFamily="2" charset="0"/>
            </a:endParaRPr>
          </a:p>
          <a:p>
            <a:r>
              <a:rPr lang="en" altLang="zh-CN">
                <a:effectLst/>
                <a:latin typeface="Helvetica Neue" panose="02000503000000020004" pitchFamily="2" charset="0"/>
              </a:rPr>
              <a:t>Az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utolso</a:t>
            </a:r>
            <a:r>
              <a:rPr lang="en" altLang="zh-CN">
                <a:effectLst/>
                <a:latin typeface="Helvetica Neue" panose="02000503000000020004" pitchFamily="2" charset="0"/>
              </a:rPr>
              <a:t>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hibakezelések</a:t>
            </a:r>
            <a:r>
              <a:rPr lang="en" altLang="zh-CN">
                <a:effectLst/>
                <a:latin typeface="Helvetica Neue" panose="02000503000000020004" pitchFamily="2" charset="0"/>
              </a:rPr>
              <a:t> es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tipusellenorzese</a:t>
            </a:r>
            <a:r>
              <a:rPr lang="en" altLang="zh-CN">
                <a:effectLst/>
                <a:latin typeface="Helvetica Neue" panose="02000503000000020004" pitchFamily="2" charset="0"/>
              </a:rPr>
              <a:t> de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ez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nem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csak</a:t>
            </a:r>
            <a:r>
              <a:rPr lang="en" altLang="zh-CN">
                <a:effectLst/>
                <a:latin typeface="Helvetica Neue" panose="02000503000000020004" pitchFamily="2" charset="0"/>
              </a:rPr>
              <a:t>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végén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csináljuk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hanem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mindig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amikor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létrehozunk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valamit</a:t>
            </a:r>
            <a:r>
              <a:rPr lang="en" altLang="zh-CN">
                <a:effectLst/>
                <a:latin typeface="Helvetica Neue" panose="02000503000000020004" pitchFamily="2" charset="0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projekt előrehaladtával a funkcionalitás egyre összetettebb lett, így a tesztelésnek is fontos szerepe volt.</a:t>
            </a:r>
            <a:br>
              <a:rPr lang="hu-HU">
                <a:cs typeface="+mn-lt"/>
              </a:rPr>
            </a:br>
            <a:r>
              <a:rPr lang="hu-HU"/>
              <a:t>Több szinten végeztünk manuális tesztelést, például funkcionális hibákra, felhasználói élményre és </a:t>
            </a:r>
            <a:r>
              <a:rPr lang="hu-HU" err="1"/>
              <a:t>reszponzivitásra</a:t>
            </a:r>
            <a:r>
              <a:rPr lang="hu-HU"/>
              <a:t> is fókuszálva.</a:t>
            </a:r>
            <a:endParaRPr lang="en-US"/>
          </a:p>
          <a:p>
            <a:r>
              <a:rPr lang="hu-HU"/>
              <a:t>Az összes fő funkciót </a:t>
            </a:r>
            <a:r>
              <a:rPr lang="hu-HU" err="1"/>
              <a:t>végigpróbáltuk</a:t>
            </a:r>
            <a:r>
              <a:rPr lang="hu-HU"/>
              <a:t> kézzel – regisztráció, bejelentkezés, profilkezelés, időpontfoglalás, üzenetküldés – edző és ügyfél szerepkörben is.</a:t>
            </a:r>
            <a:br>
              <a:rPr lang="hu-HU">
                <a:cs typeface="+mn-lt"/>
              </a:rPr>
            </a:br>
            <a:r>
              <a:rPr lang="hu-HU"/>
              <a:t> Teszteltük, hogy minden adat jól töltődik-e be, a műveletek helyesen működnek-e, és a jogosultságok is a megfelelő módon korlátozzák a hozzáféréseket.</a:t>
            </a:r>
            <a:endParaRPr lang="hu-HU">
              <a:ea typeface="Calibri"/>
              <a:cs typeface="Calibri"/>
            </a:endParaRPr>
          </a:p>
          <a:p>
            <a:r>
              <a:rPr lang="hu-HU"/>
              <a:t>A </a:t>
            </a:r>
            <a:r>
              <a:rPr lang="hu-HU" err="1"/>
              <a:t>reszponzivitást</a:t>
            </a:r>
            <a:r>
              <a:rPr lang="hu-HU"/>
              <a:t> több böngészőben (Chrome, Edge) és különböző eszközökön is ellenőriztük, mobilon, tableten és asztali nézetben is.</a:t>
            </a:r>
            <a:endParaRPr lang="hu-HU">
              <a:ea typeface="Calibri"/>
              <a:cs typeface="Calibri"/>
            </a:endParaRPr>
          </a:p>
          <a:p>
            <a:r>
              <a:rPr lang="hu-HU"/>
              <a:t>A dián egy </a:t>
            </a:r>
            <a:r>
              <a:rPr lang="hu-HU" b="1"/>
              <a:t>összefoglaló táblázatot</a:t>
            </a:r>
            <a:r>
              <a:rPr lang="hu-HU"/>
              <a:t> mutatunk néhány konkrét példával — ezek jól illusztrálják, hogy milyen típusú hibák fordultak elő a fejlesztés során,</a:t>
            </a:r>
            <a:br>
              <a:rPr lang="hu-HU">
                <a:cs typeface="+mn-lt"/>
              </a:rPr>
            </a:br>
            <a:r>
              <a:rPr lang="hu-HU"/>
              <a:t> és hogyan javítottuk őket.</a:t>
            </a:r>
            <a:br>
              <a:rPr lang="hu-HU">
                <a:cs typeface="+mn-lt"/>
              </a:rPr>
            </a:br>
            <a:endParaRPr lang="hu-HU">
              <a:ea typeface="Calibri"/>
              <a:cs typeface="Calibri"/>
            </a:endParaRPr>
          </a:p>
          <a:p>
            <a:endParaRPr lang="hu-HU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altLang="zh-CN">
                <a:effectLst/>
                <a:latin typeface="Helvetica Neue" panose="02000503000000020004" pitchFamily="2" charset="0"/>
              </a:rPr>
              <a:t>Dáviddal szoros együttműködésben dolgoztunk, napi meetingekkel és </a:t>
            </a:r>
            <a:r>
              <a:rPr lang="hu-HU" altLang="zh-CN" err="1">
                <a:effectLst/>
                <a:latin typeface="Helvetica Neue" panose="02000503000000020004" pitchFamily="2" charset="0"/>
              </a:rPr>
              <a:t>Trello-val</a:t>
            </a:r>
            <a:r>
              <a:rPr lang="hu-HU" altLang="zh-CN">
                <a:effectLst/>
                <a:latin typeface="Helvetica Neue" panose="02000503000000020004" pitchFamily="2" charset="0"/>
              </a:rPr>
              <a:t> tartottuk a tempót. Sikerünk: pontos kommunikáció napi 15 perces egyeztetésekkel és GitHub </a:t>
            </a:r>
            <a:r>
              <a:rPr lang="hu-HU" altLang="zh-CN" err="1">
                <a:effectLst/>
                <a:latin typeface="Helvetica Neue" panose="02000503000000020004" pitchFamily="2" charset="0"/>
              </a:rPr>
              <a:t>code</a:t>
            </a:r>
            <a:r>
              <a:rPr lang="hu-HU" altLang="zh-CN">
                <a:effectLst/>
                <a:latin typeface="Helvetica Neue" panose="02000503000000020004" pitchFamily="2" charset="0"/>
              </a:rPr>
              <a:t> </a:t>
            </a:r>
            <a:r>
              <a:rPr lang="hu-HU" altLang="zh-CN" err="1">
                <a:effectLst/>
                <a:latin typeface="Helvetica Neue" panose="02000503000000020004" pitchFamily="2" charset="0"/>
              </a:rPr>
              <a:t>review-val</a:t>
            </a:r>
            <a:r>
              <a:rPr lang="hu-HU" altLang="zh-CN">
                <a:effectLst/>
                <a:latin typeface="Helvetica Neue" panose="02000503000000020004" pitchFamily="2" charset="0"/>
              </a:rPr>
              <a:t>. </a:t>
            </a:r>
            <a:r>
              <a:rPr lang="hu-HU" altLang="zh-CN" err="1">
                <a:effectLst/>
                <a:latin typeface="Helvetica Neue" panose="02000503000000020004" pitchFamily="2" charset="0"/>
              </a:rPr>
              <a:t>FitConnect</a:t>
            </a:r>
            <a:r>
              <a:rPr lang="hu-HU" altLang="zh-CN">
                <a:effectLst/>
                <a:latin typeface="Helvetica Neue" panose="02000503000000020004" pitchFamily="2" charset="0"/>
              </a:rPr>
              <a:t> a csapatmunka mintapéldája, minden kódsor elkötelezettségünket tükrözi.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Dávid magyar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effectLst/>
                <a:latin typeface="Helvetica Neue" panose="02000503000000020004" pitchFamily="2" charset="0"/>
              </a:rPr>
              <a:t>"A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FitConnect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jövőjét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négy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területen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képzeljük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el</a:t>
            </a:r>
            <a:r>
              <a:rPr lang="en" altLang="zh-CN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" altLang="zh-CN">
                <a:effectLst/>
                <a:latin typeface="Helvetica Neue" panose="02000503000000020004" pitchFamily="2" charset="0"/>
              </a:rPr>
              <a:t>React Native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alapú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mobilalkalmazás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fejlesztése</a:t>
            </a:r>
            <a:r>
              <a:rPr lang="en" altLang="zh-CN">
                <a:effectLst/>
                <a:latin typeface="Helvetica Neue" panose="02000503000000020004" pitchFamily="2" charset="0"/>
              </a:rPr>
              <a:t> iOS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és</a:t>
            </a:r>
            <a:r>
              <a:rPr lang="en" altLang="zh-CN">
                <a:effectLst/>
                <a:latin typeface="Helvetica Neue" panose="02000503000000020004" pitchFamily="2" charset="0"/>
              </a:rPr>
              <a:t> Android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platformokra</a:t>
            </a:r>
            <a:r>
              <a:rPr lang="en" altLang="zh-CN">
                <a:effectLst/>
                <a:latin typeface="Helvetica Neue" panose="02000503000000020004" pitchFamily="2" charset="0"/>
              </a:rPr>
              <a:t>,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hogy</a:t>
            </a:r>
            <a:r>
              <a:rPr lang="en" altLang="zh-CN">
                <a:effectLst/>
                <a:latin typeface="Helvetica Neue" panose="02000503000000020004" pitchFamily="2" charset="0"/>
              </a:rPr>
              <a:t>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felhasználók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bárhol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hozzáférhessenek</a:t>
            </a:r>
            <a:r>
              <a:rPr lang="en" altLang="zh-CN">
                <a:effectLst/>
                <a:latin typeface="Helvetica Neue" panose="02000503000000020004" pitchFamily="2" charset="0"/>
              </a:rPr>
              <a:t>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szolgáltatáshoz</a:t>
            </a:r>
            <a:r>
              <a:rPr lang="en" altLang="zh-CN"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en" altLang="zh-CN" err="1">
                <a:effectLst/>
                <a:latin typeface="Helvetica Neue" panose="02000503000000020004" pitchFamily="2" charset="0"/>
              </a:rPr>
              <a:t>Részletes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statisztikák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és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elemzések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az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edzők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számára</a:t>
            </a:r>
            <a:r>
              <a:rPr lang="en" altLang="zh-CN">
                <a:effectLst/>
                <a:latin typeface="Helvetica Neue" panose="02000503000000020004" pitchFamily="2" charset="0"/>
              </a:rPr>
              <a:t>,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hogy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jobban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megérthessék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ügyfeleik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igényeit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és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optimalizálhassák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szolgáltatásaikat</a:t>
            </a:r>
            <a:r>
              <a:rPr lang="en" altLang="zh-CN">
                <a:effectLst/>
                <a:latin typeface="Helvetica Neue" panose="02000503000000020004" pitchFamily="2" charset="0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00641-2D34-2A00-E567-070C1D05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D127E-D5C2-B7E4-B199-639DA5F82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914C6-E7D7-2F58-C060-8C1E26D0E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EF009-7009-5F38-A318-FA992E69C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6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/>
              <a:t>We created </a:t>
            </a:r>
            <a:r>
              <a:rPr lang="en" err="1"/>
              <a:t>FitConnect</a:t>
            </a:r>
            <a:r>
              <a:rPr lang="en"/>
              <a:t> to make it easier for personal trainers and clients to connect.</a:t>
            </a:r>
            <a:br>
              <a:rPr lang="en">
                <a:cs typeface="+mn-lt"/>
              </a:rPr>
            </a:br>
            <a:r>
              <a:rPr lang="en"/>
              <a:t> It’s a platform where trainers can present themselves professionally, and clients can quickly find the right coach.</a:t>
            </a:r>
            <a:endParaRPr lang="en-US"/>
          </a:p>
          <a:p>
            <a:endParaRPr lang="en" altLang="zh-CN">
              <a:latin typeface="Helvetica Neue"/>
              <a:ea typeface="等线"/>
            </a:endParaRPr>
          </a:p>
          <a:p>
            <a:r>
              <a:rPr lang="en" altLang="zh-CN" err="1">
                <a:effectLst/>
                <a:latin typeface="Helvetica Neue"/>
                <a:ea typeface="等线"/>
              </a:rPr>
              <a:t>FitConnect</a:t>
            </a:r>
            <a:r>
              <a:rPr lang="en" altLang="zh-CN">
                <a:effectLst/>
                <a:latin typeface="Helvetica Neue"/>
                <a:ea typeface="等线"/>
              </a:rPr>
              <a:t> connects fitness trainers with enthusiasts seeking personalized training. Today, finding the right trainer is difficult —complex bookings, scheduling conflicts, and unclear ratings create barriers. </a:t>
            </a:r>
            <a:r>
              <a:rPr lang="en" altLang="zh-CN" err="1">
                <a:effectLst/>
                <a:latin typeface="Helvetica Neue"/>
                <a:ea typeface="等线"/>
              </a:rPr>
              <a:t>FitConnect</a:t>
            </a:r>
            <a:r>
              <a:rPr lang="en" altLang="zh-CN">
                <a:effectLst/>
                <a:latin typeface="Helvetica Neue"/>
                <a:ea typeface="等线"/>
              </a:rPr>
              <a:t> solves this: trainers showcase certifications and videos, while clients use smart filters to find and book their ideal trainer in one click.</a:t>
            </a:r>
            <a:endParaRPr lang="en">
              <a:latin typeface="Helvetica Neue"/>
              <a:ea typeface="等线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</a:t>
            </a:r>
            <a:r>
              <a:rPr lang="en-US" err="1">
                <a:ea typeface="Calibri"/>
                <a:cs typeface="Calibri"/>
              </a:rPr>
              <a:t>angol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Our platform serves two core user groups: fitness trainers looking to showcase their professional services, and enthusiasts seeking personalized training programs. </a:t>
            </a:r>
          </a:p>
          <a:p>
            <a:r>
              <a:rPr lang="en-US"/>
              <a:t>The industry currently faces multiple challenges: the absence of a dedicated matching platform makes finding the right trainer difficult, booking processes are needlessly complicated, scheduling conflicts occur frequently, and opaque rating systems drive up selection costs. 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FitConnect</a:t>
            </a:r>
            <a:r>
              <a:rPr lang="en-US"/>
              <a:t> provides the perfect solution: trainers can build comprehensive profiles including certifications and demonstration videos, while clients can use our smart filtering system to quickly find ideal trainers and book sessions with just one click."</a:t>
            </a:r>
            <a:br>
              <a:rPr lang="en-US">
                <a:cs typeface="+mn-lt"/>
              </a:rPr>
            </a:br>
            <a:r>
              <a:rPr lang="en-US"/>
              <a:t> For the frontend, we're using: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React 18.3.1</a:t>
            </a:r>
            <a:r>
              <a:rPr lang="en-US"/>
              <a:t> with </a:t>
            </a:r>
            <a:r>
              <a:rPr lang="en-US" b="1"/>
              <a:t>TypeScript</a:t>
            </a:r>
            <a:r>
              <a:rPr lang="en-US"/>
              <a:t> for type-safe, maintainable code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Vite</a:t>
            </a:r>
            <a:r>
              <a:rPr lang="en-US"/>
              <a:t> for lightning-fast development and builds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Styled with </a:t>
            </a:r>
            <a:r>
              <a:rPr lang="en-US" b="1"/>
              <a:t>Tailwind CSS</a:t>
            </a:r>
            <a:r>
              <a:rPr lang="en-US"/>
              <a:t> for rapid UI development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• • Enhanced by </a:t>
            </a:r>
            <a:r>
              <a:rPr lang="en-US" b="1" err="1"/>
              <a:t>shadcn</a:t>
            </a:r>
            <a:r>
              <a:rPr lang="en-US" b="1"/>
              <a:t>/</a:t>
            </a:r>
            <a:r>
              <a:rPr lang="en-US" b="1" err="1"/>
              <a:t>ui</a:t>
            </a:r>
            <a:r>
              <a:rPr lang="en-US"/>
              <a:t> and </a:t>
            </a:r>
            <a:r>
              <a:rPr lang="en-US" b="1" err="1"/>
              <a:t>Lucide</a:t>
            </a:r>
            <a:r>
              <a:rPr lang="en-US" b="1"/>
              <a:t>-react</a:t>
            </a:r>
            <a:r>
              <a:rPr lang="en-US"/>
              <a:t> for beautiful, accessible components and icons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used modern web development tools in the project:</a:t>
            </a:r>
            <a:br>
              <a:rPr lang="en-US">
                <a:cs typeface="+mn-lt"/>
              </a:rPr>
            </a:br>
            <a:r>
              <a:rPr lang="en-US"/>
              <a:t> React, TypeScript, </a:t>
            </a:r>
            <a:r>
              <a:rPr lang="en-US" err="1"/>
              <a:t>Supabase</a:t>
            </a:r>
            <a:r>
              <a:rPr lang="en-US"/>
              <a:t>, and Tailwind CSS were our main stack.</a:t>
            </a:r>
            <a:br>
              <a:rPr lang="en-US">
                <a:cs typeface="+mn-lt"/>
              </a:rPr>
            </a:br>
            <a:r>
              <a:rPr lang="en-US"/>
              <a:t> We collaborated through GitHub, and AI tools like ChatGPT supported us directly in our development environment.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4426-C36D-D991-B258-C78CF9D54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0BD95-DAD4-2531-9D82-55E2AA0D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2F354-9941-97A4-AD01-5EB4C63A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>
                <a:effectLst/>
                <a:latin typeface="Helvetica Neue" panose="02000503000000020004" pitchFamily="2" charset="0"/>
              </a:rPr>
              <a:t>Homepage</a:t>
            </a:r>
            <a:r>
              <a:rPr lang="en" altLang="zh-CN">
                <a:effectLst/>
                <a:latin typeface="Helvetica Neue" panose="02000503000000020004" pitchFamily="2" charset="0"/>
              </a:rPr>
              <a:t>: A clean, intuitive homepage clearly explains what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FitConnect</a:t>
            </a:r>
            <a:r>
              <a:rPr lang="en" altLang="zh-CN">
                <a:effectLst/>
                <a:latin typeface="Helvetica Neue" panose="02000503000000020004" pitchFamily="2" charset="0"/>
              </a:rPr>
              <a:t> does.</a:t>
            </a:r>
          </a:p>
          <a:p>
            <a:r>
              <a:rPr lang="en" altLang="zh-CN" b="1">
                <a:effectLst/>
                <a:latin typeface="Helvetica Neue" panose="02000503000000020004" pitchFamily="2" charset="0"/>
              </a:rPr>
              <a:t>Coaching management </a:t>
            </a:r>
            <a:r>
              <a:rPr lang="en" altLang="zh-CN">
                <a:effectLst/>
                <a:latin typeface="Helvetica Neue" panose="02000503000000020004" pitchFamily="2" charset="0"/>
              </a:rPr>
              <a:t>: Search trainers by location, specialty, or price. View detailed profiles, reviews, and availability calendars.</a:t>
            </a:r>
          </a:p>
          <a:p>
            <a:r>
              <a:rPr lang="en" altLang="zh-CN" b="1">
                <a:effectLst/>
                <a:latin typeface="Helvetica Neue" panose="02000503000000020004" pitchFamily="2" charset="0"/>
              </a:rPr>
              <a:t>Social media site</a:t>
            </a:r>
            <a:r>
              <a:rPr lang="en" altLang="zh-CN">
                <a:effectLst/>
                <a:latin typeface="Helvetica Neue" panose="02000503000000020004" pitchFamily="2" charset="0"/>
              </a:rPr>
              <a:t>: A social space to share workouts, meals, or progress. Connect with others and get expert advice from active trainers.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2B1F8-3ED2-0F59-374E-10E8661A2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8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Since we divided the development by pages, these three features I’m presenting now were my responsibility.</a:t>
            </a:r>
          </a:p>
          <a:p>
            <a:r>
              <a:rPr lang="en-US"/>
              <a:t>The first is the </a:t>
            </a:r>
            <a:r>
              <a:rPr lang="en-US" b="1"/>
              <a:t>user account page</a:t>
            </a:r>
            <a:r>
              <a:rPr lang="en-US"/>
              <a:t>, where coaches and clients manage their personal data on separate dashboards.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The second is the </a:t>
            </a:r>
            <a:r>
              <a:rPr lang="en-US" b="1"/>
              <a:t>booking system</a:t>
            </a:r>
            <a:r>
              <a:rPr lang="en-US"/>
              <a:t>, a calendar-based interface with built-in confirmations.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And finally, the </a:t>
            </a:r>
            <a:r>
              <a:rPr lang="en-US" b="1"/>
              <a:t>messaging portal</a:t>
            </a:r>
            <a:r>
              <a:rPr lang="en-US"/>
              <a:t>, which allows coaches and clients to communicate through private chats.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effectLst/>
                <a:latin typeface="Helvetica Neue" panose="02000503000000020004" pitchFamily="2" charset="0"/>
              </a:rPr>
              <a:t>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FitConnect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fő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funkciói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után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röviden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bemutatom</a:t>
            </a:r>
            <a:r>
              <a:rPr lang="en" altLang="zh-CN">
                <a:effectLst/>
                <a:latin typeface="Helvetica Neue" panose="02000503000000020004" pitchFamily="2" charset="0"/>
              </a:rPr>
              <a:t> a frontend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fajszerkezet</a:t>
            </a:r>
            <a:r>
              <a:rPr lang="en" altLang="zh-CN">
                <a:effectLst/>
                <a:latin typeface="Helvetica Neue" panose="02000503000000020004" pitchFamily="2" charset="0"/>
              </a:rPr>
              <a:t>.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projekt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moduláris</a:t>
            </a:r>
            <a:r>
              <a:rPr lang="en" altLang="zh-CN">
                <a:effectLst/>
                <a:latin typeface="Helvetica Neue" panose="02000503000000020004" pitchFamily="2" charset="0"/>
              </a:rPr>
              <a:t>,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minden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kód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az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src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mappában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található</a:t>
            </a:r>
            <a:r>
              <a:rPr lang="en" altLang="zh-CN">
                <a:effectLst/>
                <a:latin typeface="Helvetica Neue" panose="02000503000000020004" pitchFamily="2" charset="0"/>
              </a:rPr>
              <a:t>.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Három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kulcsfontosságú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területet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emelek</a:t>
            </a:r>
            <a:r>
              <a:rPr lang="en" altLang="zh-CN">
                <a:effectLst/>
                <a:latin typeface="Helvetica Neue" panose="02000503000000020004" pitchFamily="2" charset="0"/>
              </a:rPr>
              <a:t> ki: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b="1" err="1">
                <a:effectLst/>
                <a:latin typeface="Helvetica Neue" panose="02000503000000020004" pitchFamily="2" charset="0"/>
              </a:rPr>
              <a:t>Komponensek</a:t>
            </a:r>
            <a:r>
              <a:rPr lang="en" altLang="zh-CN">
                <a:effectLst/>
                <a:latin typeface="Helvetica Neue" panose="02000503000000020004" pitchFamily="2" charset="0"/>
              </a:rPr>
              <a:t>: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Újrafelhasználható</a:t>
            </a:r>
            <a:r>
              <a:rPr lang="en" altLang="zh-CN">
                <a:effectLst/>
                <a:latin typeface="Helvetica Neue" panose="02000503000000020004" pitchFamily="2" charset="0"/>
              </a:rPr>
              <a:t> React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komponensek</a:t>
            </a:r>
            <a:r>
              <a:rPr lang="en" altLang="zh-CN">
                <a:effectLst/>
                <a:latin typeface="Helvetica Neue" panose="02000503000000020004" pitchFamily="2" charset="0"/>
              </a:rPr>
              <a:t>, mint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CoachCard</a:t>
            </a:r>
            <a:r>
              <a:rPr lang="en" altLang="zh-CN">
                <a:effectLst/>
                <a:latin typeface="Helvetica Neue" panose="02000503000000020004" pitchFamily="2" charset="0"/>
              </a:rPr>
              <a:t>,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BookingForm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és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Navigáció</a:t>
            </a:r>
            <a:r>
              <a:rPr lang="en" altLang="zh-CN">
                <a:effectLst/>
                <a:latin typeface="Helvetica Neue" panose="02000503000000020004" pitchFamily="2" charset="0"/>
              </a:rPr>
              <a:t>,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szigorúan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tesztelve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az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egységes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élményért</a:t>
            </a:r>
            <a:r>
              <a:rPr lang="en" altLang="zh-CN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b="1" err="1">
                <a:effectLst/>
                <a:latin typeface="Helvetica Neue" panose="02000503000000020004" pitchFamily="2" charset="0"/>
              </a:rPr>
              <a:t>Oldalak</a:t>
            </a:r>
            <a:r>
              <a:rPr lang="en" altLang="zh-CN">
                <a:effectLst/>
                <a:latin typeface="Helvetica Neue" panose="02000503000000020004" pitchFamily="2" charset="0"/>
              </a:rPr>
              <a:t>: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Optimalizált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felületek</a:t>
            </a:r>
            <a:r>
              <a:rPr lang="en" altLang="zh-CN">
                <a:effectLst/>
                <a:latin typeface="Helvetica Neue" panose="02000503000000020004" pitchFamily="2" charset="0"/>
              </a:rPr>
              <a:t>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kezdőlaphoz</a:t>
            </a:r>
            <a:r>
              <a:rPr lang="en" altLang="zh-CN">
                <a:effectLst/>
                <a:latin typeface="Helvetica Neue" panose="02000503000000020004" pitchFamily="2" charset="0"/>
              </a:rPr>
              <a:t>,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edzőprofilokhoz</a:t>
            </a:r>
            <a:r>
              <a:rPr lang="en" altLang="zh-CN">
                <a:effectLst/>
                <a:latin typeface="Helvetica Neue" panose="02000503000000020004" pitchFamily="2" charset="0"/>
              </a:rPr>
              <a:t>,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foglaláshoz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és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közösségi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részhez</a:t>
            </a:r>
            <a:r>
              <a:rPr lang="en" altLang="zh-CN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" altLang="zh-CN">
                <a:effectLst/>
                <a:latin typeface="Menlo" panose="020B0609030804020204" pitchFamily="49" charset="0"/>
              </a:rPr>
              <a:t>• </a:t>
            </a:r>
            <a:r>
              <a:rPr lang="en" altLang="zh-CN" b="1">
                <a:effectLst/>
                <a:latin typeface="Helvetica Neue" panose="02000503000000020004" pitchFamily="2" charset="0"/>
              </a:rPr>
              <a:t>Hooks</a:t>
            </a:r>
            <a:r>
              <a:rPr lang="en" altLang="zh-CN">
                <a:effectLst/>
                <a:latin typeface="Helvetica Neue" panose="02000503000000020004" pitchFamily="2" charset="0"/>
              </a:rPr>
              <a:t>: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Állapotkezelés</a:t>
            </a:r>
            <a:r>
              <a:rPr lang="en" altLang="zh-CN">
                <a:effectLst/>
                <a:latin typeface="Helvetica Neue" panose="02000503000000020004" pitchFamily="2" charset="0"/>
              </a:rPr>
              <a:t>, pl.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useBookingForm</a:t>
            </a:r>
            <a:r>
              <a:rPr lang="en" altLang="zh-CN">
                <a:effectLst/>
                <a:latin typeface="Helvetica Neue" panose="02000503000000020004" pitchFamily="2" charset="0"/>
              </a:rPr>
              <a:t>,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useCoachFilter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és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useAuth</a:t>
            </a:r>
            <a:r>
              <a:rPr lang="en" altLang="zh-CN">
                <a:effectLst/>
                <a:latin typeface="Helvetica Neue" panose="02000503000000020004" pitchFamily="2" charset="0"/>
              </a:rPr>
              <a:t>, a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kód</a:t>
            </a:r>
            <a:r>
              <a:rPr lang="en" altLang="zh-CN">
                <a:effectLst/>
                <a:latin typeface="Helvetica Neue" panose="02000503000000020004" pitchFamily="2" charset="0"/>
              </a:rPr>
              <a:t> </a:t>
            </a:r>
            <a:r>
              <a:rPr lang="en" altLang="zh-CN" err="1">
                <a:effectLst/>
                <a:latin typeface="Helvetica Neue" panose="02000503000000020004" pitchFamily="2" charset="0"/>
              </a:rPr>
              <a:t>tesztelhetőségéért</a:t>
            </a:r>
            <a:r>
              <a:rPr lang="en" altLang="zh-CN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 </a:t>
            </a:r>
            <a:r>
              <a:rPr lang="hu-HU" err="1"/>
              <a:t>FitConnect</a:t>
            </a:r>
            <a:r>
              <a:rPr lang="hu-HU"/>
              <a:t> backendje teljes mértékben a </a:t>
            </a:r>
            <a:r>
              <a:rPr lang="hu-HU" err="1"/>
              <a:t>Supabase</a:t>
            </a:r>
            <a:r>
              <a:rPr lang="hu-HU"/>
              <a:t> platformra épül.</a:t>
            </a:r>
            <a:br>
              <a:rPr lang="hu-HU">
                <a:cs typeface="+mn-lt"/>
              </a:rPr>
            </a:br>
            <a:r>
              <a:rPr lang="hu-HU"/>
              <a:t>Azért ez mellett döntöttünk, mert beépített </a:t>
            </a:r>
            <a:r>
              <a:rPr lang="hu-HU" err="1"/>
              <a:t>autentikációs</a:t>
            </a:r>
            <a:r>
              <a:rPr lang="hu-HU"/>
              <a:t> rendszert és szervernélküli adatbázis hozzáférést biztosít, így nincs szükség </a:t>
            </a:r>
            <a:r>
              <a:rPr lang="hu-HU" err="1"/>
              <a:t>apik</a:t>
            </a:r>
            <a:r>
              <a:rPr lang="hu-HU"/>
              <a:t> írására sem mivel a program közvetlenül tud kommunikálni az adatbázissal éppen ezért egy sokkal hatékonyabb megoldás számunkra.</a:t>
            </a:r>
            <a:endParaRPr lang="en-US" err="1"/>
          </a:p>
          <a:p>
            <a:r>
              <a:rPr lang="hu-HU"/>
              <a:t>Az alkalmazás üzleti logikáját a </a:t>
            </a:r>
            <a:r>
              <a:rPr lang="hu-HU" err="1"/>
              <a:t>react</a:t>
            </a:r>
            <a:r>
              <a:rPr lang="hu-HU"/>
              <a:t> </a:t>
            </a:r>
            <a:r>
              <a:rPr lang="hu-HU" err="1"/>
              <a:t>hookok</a:t>
            </a:r>
            <a:r>
              <a:rPr lang="hu-HU"/>
              <a:t> </a:t>
            </a:r>
            <a:r>
              <a:rPr lang="hu-HU" err="1"/>
              <a:t>alkotját</a:t>
            </a:r>
            <a:r>
              <a:rPr lang="hu-HU"/>
              <a:t>, ami a program kontroller részét biztosítja - ezek kezelik például a foglalásokat vagy az edzői adatokat.</a:t>
            </a:r>
            <a:endParaRPr lang="en-US"/>
          </a:p>
          <a:p>
            <a:r>
              <a:rPr lang="hu-HU"/>
              <a:t>Az adatbázis </a:t>
            </a:r>
            <a:r>
              <a:rPr lang="hu-HU" err="1"/>
              <a:t>PostgreSQL</a:t>
            </a:r>
            <a:r>
              <a:rPr lang="hu-HU"/>
              <a:t>-alapú, amit szintén a </a:t>
            </a:r>
            <a:r>
              <a:rPr lang="hu-HU" err="1"/>
              <a:t>Supabase</a:t>
            </a:r>
            <a:r>
              <a:rPr lang="hu-HU"/>
              <a:t> biztosít,</a:t>
            </a:r>
            <a:br>
              <a:rPr lang="hu-HU">
                <a:cs typeface="+mn-lt"/>
              </a:rPr>
            </a:br>
            <a:r>
              <a:rPr lang="hu-HU"/>
              <a:t> és a hozzáféréseket a </a:t>
            </a:r>
            <a:r>
              <a:rPr lang="hu-HU" err="1"/>
              <a:t>Row</a:t>
            </a:r>
            <a:r>
              <a:rPr lang="hu-HU"/>
              <a:t> </a:t>
            </a:r>
            <a:r>
              <a:rPr lang="hu-HU" err="1"/>
              <a:t>Level</a:t>
            </a:r>
            <a:r>
              <a:rPr lang="hu-HU"/>
              <a:t> </a:t>
            </a:r>
            <a:r>
              <a:rPr lang="hu-HU" err="1"/>
              <a:t>Security</a:t>
            </a:r>
            <a:r>
              <a:rPr lang="hu-HU"/>
              <a:t> szabályokkal kontrolláljuk, így biztosítva a felhasználók közötti jogosultsági szinteket is.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hu-HU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56BB-25DC-0814-EB52-72C31D31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9254FB-2E0C-C533-0CCA-42FCB394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D80C5-638C-192E-F25C-67D76A932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altLang="zh-CN">
                <a:effectLst/>
                <a:latin typeface="Helvetica Neue" panose="02000503000000020004" pitchFamily="2" charset="0"/>
              </a:rPr>
              <a:t>A frontend és backend után nézzük az adatbázisunkat. A foglalási rendszer külön táblában kezeli az edző-ügyfél kapcsolatot időpontokkal, óratípusokkal és jegyzetekkel, így minden foglalás nyomon követhető. A közösségi rendszer poszt, komment és like táblákkal működik, lehetővé téve a megosztást és valós idejű interakciók elemzését, például edzésvideók reakcióit.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E79D-99FE-5320-A486-0701C1E970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9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7945E-FE1F-2EB9-7C2E-941315547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20DCB70-27DD-84F3-D6CD-48F6140FC5ED}"/>
              </a:ext>
            </a:extLst>
          </p:cNvPr>
          <p:cNvSpPr/>
          <p:nvPr/>
        </p:nvSpPr>
        <p:spPr>
          <a:xfrm>
            <a:off x="4572160" y="3409750"/>
            <a:ext cx="79479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FitConnect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Bemutató</a:t>
            </a:r>
          </a:p>
          <a:p>
            <a:pPr>
              <a:lnSpc>
                <a:spcPts val="5550"/>
              </a:lnSpc>
            </a:pPr>
            <a:endParaRPr lang="en-US" sz="4450">
              <a:solidFill>
                <a:srgbClr val="97B8FF"/>
              </a:solidFill>
              <a:latin typeface="Sora Medium"/>
              <a:cs typeface="Sora Medium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EB7DCD3-69FE-58AF-FBC7-F4CD5438F152}"/>
              </a:ext>
            </a:extLst>
          </p:cNvPr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C3E6D85-D598-5763-5C2B-98E1EEBB595D}"/>
              </a:ext>
            </a:extLst>
          </p:cNvPr>
          <p:cNvSpPr/>
          <p:nvPr/>
        </p:nvSpPr>
        <p:spPr>
          <a:xfrm>
            <a:off x="3827793" y="4514229"/>
            <a:ext cx="7970490" cy="1260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Készítették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: Chen Wen Jie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és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Pribelszki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 Dávid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51D31-CD82-F79E-2123-5A735F403EFC}"/>
              </a:ext>
            </a:extLst>
          </p:cNvPr>
          <p:cNvCxnSpPr/>
          <p:nvPr/>
        </p:nvCxnSpPr>
        <p:spPr>
          <a:xfrm>
            <a:off x="3831771" y="4240088"/>
            <a:ext cx="7424057" cy="24063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89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098" y="781589"/>
            <a:ext cx="6860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Adatbázis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Séma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(Model)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2689" y="5400669"/>
            <a:ext cx="5278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Sora Medium"/>
              </a:rPr>
              <a:t>👤</a:t>
            </a:r>
            <a:r>
              <a:rPr lang="en-US" sz="36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Felhasználói</a:t>
            </a:r>
            <a:r>
              <a:rPr lang="en-US" sz="36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36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Adatok</a:t>
            </a:r>
            <a:endParaRPr lang="en-US" sz="3600">
              <a:latin typeface="Sora Medium"/>
              <a:cs typeface="Sora Medium"/>
            </a:endParaRPr>
          </a:p>
        </p:txBody>
      </p:sp>
      <p:sp>
        <p:nvSpPr>
          <p:cNvPr id="5" name="Text 2"/>
          <p:cNvSpPr/>
          <p:nvPr/>
        </p:nvSpPr>
        <p:spPr>
          <a:xfrm>
            <a:off x="880823" y="5935154"/>
            <a:ext cx="485632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Az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auth.users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tábla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tárolja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belépéshez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szükséges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adatokat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míg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a profiles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tábla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részletes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személyes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információkat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tartalmazza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Calibri"/>
              </a:rPr>
              <a:t>.</a:t>
            </a:r>
            <a:endParaRPr lang="en-US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/>
            <a:endParaRPr lang="en-US" sz="2400">
              <a:solidFill>
                <a:srgbClr val="E0D6DE"/>
              </a:solidFill>
              <a:latin typeface="Noto Sans TC"/>
              <a:ea typeface="Noto Sans TC"/>
              <a:cs typeface="Calibri"/>
            </a:endParaRPr>
          </a:p>
        </p:txBody>
      </p:sp>
      <p:sp>
        <p:nvSpPr>
          <p:cNvPr id="7" name="Text 3"/>
          <p:cNvSpPr/>
          <p:nvPr/>
        </p:nvSpPr>
        <p:spPr>
          <a:xfrm>
            <a:off x="8492762" y="5389238"/>
            <a:ext cx="4080141" cy="189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>
                <a:solidFill>
                  <a:srgbClr val="E0D6DE"/>
                </a:solidFill>
                <a:ea typeface="+mn-lt"/>
                <a:cs typeface="+mn-lt"/>
              </a:rPr>
              <a:t>🧑‍🏫</a:t>
            </a:r>
            <a:r>
              <a:rPr lang="en-US" sz="36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Edzői</a:t>
            </a:r>
            <a:r>
              <a:rPr lang="en-US" sz="36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36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Adatok</a:t>
            </a:r>
            <a:endParaRPr lang="en-US" sz="3600">
              <a:latin typeface="Sora Medium"/>
              <a:ea typeface="Calibri"/>
              <a:cs typeface="Sora Medium"/>
            </a:endParaRPr>
          </a:p>
        </p:txBody>
      </p:sp>
      <p:sp>
        <p:nvSpPr>
          <p:cNvPr id="8" name="Text 4"/>
          <p:cNvSpPr/>
          <p:nvPr/>
        </p:nvSpPr>
        <p:spPr>
          <a:xfrm>
            <a:off x="7820734" y="5933088"/>
            <a:ext cx="523102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A trainers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tábla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az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edzők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szakmai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információit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tárolja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kapcsolódva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a specializations, languages,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education_types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és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certifications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táblákhoz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. </a:t>
            </a:r>
            <a:endParaRPr lang="en-US" sz="2400">
              <a:solidFill>
                <a:srgbClr val="E0D6DE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4A97B7-AFB7-5241-7A96-0F73BB13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1722120"/>
            <a:ext cx="5101590" cy="3299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FE1233-4910-4500-26D9-CA4517584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95" y="360998"/>
            <a:ext cx="6438900" cy="46615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39327" y="378500"/>
            <a:ext cx="7252860" cy="341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50"/>
              </a:lnSpc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Kontrollerek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(Controller)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4139327" y="1444665"/>
            <a:ext cx="9888161" cy="91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Ezek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program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fő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logikai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egységei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amelyek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adatok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feldolgozását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végzik</a:t>
            </a:r>
            <a:endParaRPr lang="en-US" sz="2800">
              <a:latin typeface="Noto Sans TC"/>
              <a:ea typeface="Noto Sans TC"/>
              <a:cs typeface="Calibri"/>
            </a:endParaRPr>
          </a:p>
        </p:txBody>
      </p:sp>
      <p:sp>
        <p:nvSpPr>
          <p:cNvPr id="6" name="Text 2"/>
          <p:cNvSpPr/>
          <p:nvPr/>
        </p:nvSpPr>
        <p:spPr>
          <a:xfrm>
            <a:off x="5064504" y="3040551"/>
            <a:ext cx="2356910" cy="22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Felhasználói</a:t>
            </a:r>
            <a:r>
              <a:rPr lang="en-US" sz="28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 sz="2800">
              <a:latin typeface="Sora Medium"/>
              <a:cs typeface="Sora Medium"/>
            </a:endParaRPr>
          </a:p>
        </p:txBody>
      </p:sp>
      <p:sp>
        <p:nvSpPr>
          <p:cNvPr id="7" name="Text 3"/>
          <p:cNvSpPr/>
          <p:nvPr/>
        </p:nvSpPr>
        <p:spPr>
          <a:xfrm>
            <a:off x="3864485" y="3362152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regisztrációt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bejelentkezést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felhasználói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profilok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Biztosítja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autentikációt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jogosultságkezelést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200">
              <a:latin typeface="Noto Sans TC"/>
              <a:ea typeface="Noto Sans TC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837664" y="3009010"/>
            <a:ext cx="17204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30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Edző</a:t>
            </a:r>
            <a:r>
              <a:rPr lang="en-US" sz="30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30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 sz="3000">
              <a:latin typeface="Sora Medium"/>
              <a:cs typeface="Sora Medium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247227" y="3306547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edzői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profilok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létrehozását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lekérdezését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szakterületek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nyelvek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képesítések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hozzáadását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200">
              <a:latin typeface="Calibri"/>
              <a:ea typeface="Calibri"/>
              <a:cs typeface="Calibri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379725" y="5706506"/>
            <a:ext cx="17204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30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Foglalási</a:t>
            </a:r>
            <a:r>
              <a:rPr lang="en-US" sz="30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30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</a:t>
            </a:r>
            <a:r>
              <a:rPr lang="en-US" sz="3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er</a:t>
            </a:r>
            <a:endParaRPr lang="en-US" sz="3200">
              <a:latin typeface="Sora Medium"/>
              <a:ea typeface="Calibri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3866406" y="6015059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időpontfoglalások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kezelését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biztosítja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beleértve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új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foglalások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létrehozását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törlését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Email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értesítéseket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küld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feleknek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200">
              <a:latin typeface="Noto Sans TC"/>
              <a:ea typeface="Noto Sans TC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509003" y="5710509"/>
            <a:ext cx="4179621" cy="303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30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Közösségi</a:t>
            </a:r>
            <a:r>
              <a:rPr lang="en-US" sz="30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30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 sz="3000">
              <a:latin typeface="Sora Medium"/>
              <a:cs typeface="Sora Medium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148090" y="6019062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posztok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kommentek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like-ok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kezelését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lehetővé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téve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közösségi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interakciókat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platformon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belül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200">
              <a:latin typeface="Noto Sans TC"/>
              <a:ea typeface="Noto Sans TC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CC43E-C756-0135-C697-CB81A059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65" y="1899737"/>
            <a:ext cx="3669130" cy="4177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339684"/>
            <a:ext cx="4791551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Reszponzivitás</a:t>
            </a:r>
            <a:endParaRPr lang="en-US" sz="4450" err="1">
              <a:latin typeface="Sora Medium"/>
              <a:cs typeface="Sora Medium"/>
            </a:endParaRPr>
          </a:p>
        </p:txBody>
      </p:sp>
      <p:sp>
        <p:nvSpPr>
          <p:cNvPr id="3" name="Text 1"/>
          <p:cNvSpPr/>
          <p:nvPr/>
        </p:nvSpPr>
        <p:spPr>
          <a:xfrm>
            <a:off x="9457342" y="5423290"/>
            <a:ext cx="396017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Mobil Nézet</a:t>
            </a:r>
            <a:endParaRPr lang="en-US" sz="3200">
              <a:latin typeface="Sora Medium"/>
              <a:cs typeface="Sora Medium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93796" y="5936337"/>
            <a:ext cx="6410682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✅ Hamburger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menü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és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egyoszlopos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elrendezés</a:t>
            </a:r>
            <a:endParaRPr lang="en-US" sz="2500" err="1">
              <a:solidFill>
                <a:srgbClr val="E0D6DE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✅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Tartalmak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egymás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alatt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jelennek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meg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✅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Kisebb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betűméret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,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ujjra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optimalizált</a:t>
            </a:r>
            <a:r>
              <a:rPr lang="en-US" sz="25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E0D6DE"/>
                </a:solidFill>
                <a:ea typeface="+mn-lt"/>
                <a:cs typeface="+mn-lt"/>
              </a:rPr>
              <a:t>kezelés</a:t>
            </a:r>
            <a:endParaRPr lang="en-US" sz="2500" err="1">
              <a:solidFill>
                <a:srgbClr val="E0D6DE"/>
              </a:solidFill>
              <a:ea typeface="Calibri" panose="020F0502020204030204"/>
              <a:cs typeface="Calibri" panose="020F0502020204030204"/>
            </a:endParaRPr>
          </a:p>
          <a:p>
            <a:pPr marL="0" indent="0" algn="l">
              <a:buNone/>
            </a:pPr>
            <a:endParaRPr lang="en-US" sz="2500">
              <a:solidFill>
                <a:srgbClr val="E0D6DE"/>
              </a:solidFill>
              <a:latin typeface="Noto Sans TC"/>
              <a:ea typeface="Noto Sans TC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649119" y="5423289"/>
            <a:ext cx="3949154" cy="1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Asztali</a:t>
            </a:r>
            <a:r>
              <a:rPr lang="en-US" sz="320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Nézet</a:t>
            </a:r>
            <a:endParaRPr lang="en-US" sz="3200">
              <a:latin typeface="Sora Medium"/>
              <a:cs typeface="Sora Medium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9134" y="5936337"/>
            <a:ext cx="6763221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️✅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Vízszintes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menü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és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többoszlopos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elrendezés</a:t>
            </a:r>
            <a:endParaRPr lang="en-US" sz="2400" err="1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✅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Több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tartalom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látható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egyszerre</a:t>
            </a:r>
            <a:endParaRPr lang="en-US" sz="2400" err="1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✅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Rácsba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rendezett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kártyák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nagyobb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+mn-lt"/>
                <a:cs typeface="+mn-lt"/>
              </a:rPr>
              <a:t>térkihasználás</a:t>
            </a:r>
            <a:endParaRPr lang="en-US" sz="2400" err="1">
              <a:solidFill>
                <a:srgbClr val="FFFFFF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1F27F-5784-A279-BFA9-1D04BFF3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4" y="1152790"/>
            <a:ext cx="7724274" cy="3888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BB9DC-632F-6508-1512-CC7730430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923" y="778997"/>
            <a:ext cx="2062414" cy="42692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373" y="647938"/>
            <a:ext cx="8501837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Frontend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Fejlesztési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Feladatok</a:t>
            </a:r>
            <a:endParaRPr lang="en-US" sz="4450" err="1">
              <a:latin typeface="Sora Medium"/>
              <a:cs typeface="Sora Medium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AF31DE-A749-F3B5-03F4-9D089B1D652F}"/>
              </a:ext>
            </a:extLst>
          </p:cNvPr>
          <p:cNvGrpSpPr/>
          <p:nvPr/>
        </p:nvGrpSpPr>
        <p:grpSpPr>
          <a:xfrm>
            <a:off x="852379" y="2052848"/>
            <a:ext cx="13495260" cy="3624010"/>
            <a:chOff x="694373" y="1489829"/>
            <a:chExt cx="11164033" cy="2778323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373" y="1489829"/>
              <a:ext cx="455176" cy="45517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94373" y="2127052"/>
              <a:ext cx="2567520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3200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UI/UX </a:t>
              </a:r>
              <a:r>
                <a:rPr lang="en-US" sz="3200" err="1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Tervezés</a:t>
              </a:r>
              <a:endParaRPr lang="en-US" sz="3200" err="1">
                <a:latin typeface="Sora Medium"/>
                <a:cs typeface="Sora Medium"/>
              </a:endParaRPr>
            </a:p>
          </p:txBody>
        </p:sp>
        <p:sp>
          <p:nvSpPr>
            <p:cNvPr id="6" name="Text 2"/>
            <p:cNvSpPr/>
            <p:nvPr/>
          </p:nvSpPr>
          <p:spPr>
            <a:xfrm>
              <a:off x="694373" y="2520791"/>
              <a:ext cx="2441138" cy="14561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Pribelszki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Dávid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felelt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a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felhasználói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felület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tervezéséért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, a Tailwind CSS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és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Shadcn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/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ui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komponensek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alkalmazásával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.</a:t>
              </a:r>
              <a:endParaRPr lang="en-US" sz="2200">
                <a:latin typeface="Noto Sans TC"/>
                <a:ea typeface="Noto Sans TC"/>
              </a:endParaRPr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521" y="1489829"/>
              <a:ext cx="455176" cy="45517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3408521" y="2025700"/>
              <a:ext cx="2622904" cy="3859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r>
                <a:rPr lang="en-US" sz="3200">
                  <a:solidFill>
                    <a:srgbClr val="E0D6DE"/>
                  </a:solidFill>
                  <a:latin typeface="Sora Medium"/>
                  <a:cs typeface="Sora Medium"/>
                </a:rPr>
                <a:t>React</a:t>
              </a:r>
              <a:endParaRPr lang="en-US" sz="3200">
                <a:solidFill>
                  <a:srgbClr val="000000"/>
                </a:solidFill>
                <a:latin typeface="Sora Medium"/>
                <a:cs typeface="Sora Medium"/>
              </a:endParaRPr>
            </a:p>
            <a:p>
              <a:r>
                <a:rPr lang="en-US" sz="3200">
                  <a:solidFill>
                    <a:srgbClr val="E0D6DE"/>
                  </a:solidFill>
                  <a:latin typeface="Sora Medium"/>
                  <a:cs typeface="Sora Medium"/>
                </a:rPr>
                <a:t>Komponensek</a:t>
              </a:r>
              <a:endParaRPr lang="en-US" sz="3200">
                <a:latin typeface="Sora Medium"/>
                <a:cs typeface="Sora Medium"/>
              </a:endParaRPr>
            </a:p>
          </p:txBody>
        </p:sp>
        <p:sp>
          <p:nvSpPr>
            <p:cNvPr id="9" name="Text 4"/>
            <p:cNvSpPr/>
            <p:nvPr/>
          </p:nvSpPr>
          <p:spPr>
            <a:xfrm>
              <a:off x="3408521" y="2883969"/>
              <a:ext cx="2441138" cy="138418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Az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</a:rPr>
                <a:t>újrafelhasználható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</a:rPr>
                <a:t>komponensek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</a:rPr>
                <a:t>fejlesztése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, a state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</a:rPr>
                <a:t>kezelés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</a:rPr>
                <a:t>és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 a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</a:rPr>
                <a:t>komponens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</a:rPr>
                <a:t>életciklus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</a:rPr>
                <a:t>implementálása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 Dávid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</a:rPr>
                <a:t>feladata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</a:rPr>
                <a:t> volt.</a:t>
              </a:r>
              <a:endParaRPr lang="en-US" sz="2200">
                <a:latin typeface="Noto Sans TC"/>
                <a:ea typeface="Noto Sans TC"/>
              </a:endParaRPr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7604" y="1489829"/>
              <a:ext cx="455176" cy="455176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323172" y="2135498"/>
              <a:ext cx="2549293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3200" err="1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Reszponzivitás</a:t>
              </a:r>
              <a:endParaRPr lang="en-US" sz="3200" err="1">
                <a:latin typeface="Sora Medium"/>
                <a:cs typeface="Sora Medium"/>
              </a:endParaRPr>
            </a:p>
          </p:txBody>
        </p:sp>
        <p:sp>
          <p:nvSpPr>
            <p:cNvPr id="12" name="Text 6"/>
            <p:cNvSpPr/>
            <p:nvPr/>
          </p:nvSpPr>
          <p:spPr>
            <a:xfrm>
              <a:off x="6377856" y="2520791"/>
              <a:ext cx="2441258" cy="14561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különböző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képernyőméretekhez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való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alkalmazkodás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biztosítása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,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közös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munka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volt,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ami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modulonként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eltérő</a:t>
              </a:r>
              <a:r>
                <a:rPr lang="en-US" sz="22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volt.</a:t>
              </a:r>
              <a:endParaRPr lang="en-US" sz="2200">
                <a:solidFill>
                  <a:srgbClr val="E0D6DE"/>
                </a:solidFill>
                <a:latin typeface="Noto Sans TC"/>
                <a:ea typeface="Noto Sans TC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AC5CB36-D8D7-C66F-0649-434811F4E950}"/>
                </a:ext>
              </a:extLst>
            </p:cNvPr>
            <p:cNvGrpSpPr/>
            <p:nvPr/>
          </p:nvGrpSpPr>
          <p:grpSpPr>
            <a:xfrm>
              <a:off x="9417268" y="1493576"/>
              <a:ext cx="2441138" cy="2195870"/>
              <a:chOff x="694373" y="4814292"/>
              <a:chExt cx="2441138" cy="2195870"/>
            </a:xfrm>
          </p:grpSpPr>
          <p:pic>
            <p:nvPicPr>
              <p:cNvPr id="13" name="Image 4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373" y="4814292"/>
                <a:ext cx="455176" cy="455176"/>
              </a:xfrm>
              <a:prstGeom prst="rect">
                <a:avLst/>
              </a:prstGeom>
            </p:spPr>
          </p:pic>
          <p:sp>
            <p:nvSpPr>
              <p:cNvPr id="14" name="Text 7"/>
              <p:cNvSpPr/>
              <p:nvPr/>
            </p:nvSpPr>
            <p:spPr>
              <a:xfrm>
                <a:off x="694373" y="5451515"/>
                <a:ext cx="2275880" cy="28455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00"/>
                  </a:lnSpc>
                </a:pPr>
                <a:r>
                  <a:rPr lang="en-US" sz="3200" err="1">
                    <a:solidFill>
                      <a:srgbClr val="E0D6DE"/>
                    </a:solidFill>
                    <a:latin typeface="Sora Medium"/>
                    <a:cs typeface="Sora Medium"/>
                  </a:rPr>
                  <a:t>Modulok</a:t>
                </a:r>
                <a:endParaRPr lang="en-US" sz="3200">
                  <a:solidFill>
                    <a:srgbClr val="E0D6DE"/>
                  </a:solidFill>
                  <a:latin typeface="Sora Medium"/>
                  <a:cs typeface="Sora Medium"/>
                </a:endParaRPr>
              </a:p>
            </p:txBody>
          </p:sp>
          <p:sp>
            <p:nvSpPr>
              <p:cNvPr id="15" name="Text 8"/>
              <p:cNvSpPr/>
              <p:nvPr/>
            </p:nvSpPr>
            <p:spPr>
              <a:xfrm>
                <a:off x="694373" y="5845254"/>
                <a:ext cx="2441138" cy="11649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r>
                  <a:rPr lang="en-US" sz="22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A </a:t>
                </a:r>
                <a:r>
                  <a:rPr lang="en-US" sz="22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különböbő</a:t>
                </a:r>
                <a:r>
                  <a:rPr lang="en-US" sz="22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22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modulok</a:t>
                </a:r>
                <a:r>
                  <a:rPr lang="en-US" sz="22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22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fejlesztése</a:t>
                </a:r>
                <a:r>
                  <a:rPr lang="en-US" sz="22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22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szintén</a:t>
                </a:r>
                <a:r>
                  <a:rPr lang="en-US" sz="22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22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közös</a:t>
                </a:r>
                <a:r>
                  <a:rPr lang="en-US" sz="22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22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munka</a:t>
                </a:r>
                <a:r>
                  <a:rPr lang="en-US" sz="22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volt.</a:t>
                </a:r>
                <a:endParaRPr lang="en-US" sz="2200">
                  <a:solidFill>
                    <a:srgbClr val="E0D6DE"/>
                  </a:solidFill>
                  <a:latin typeface="Noto Sans TC"/>
                  <a:ea typeface="Noto Sans TC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94830" y="364233"/>
            <a:ext cx="8276557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Backend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Fejlesztési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Feladatok</a:t>
            </a:r>
            <a:endParaRPr lang="en-US" sz="4450" err="1">
              <a:latin typeface="Sora Medium"/>
              <a:cs typeface="Sora Medium"/>
            </a:endParaRPr>
          </a:p>
        </p:txBody>
      </p:sp>
      <p:sp>
        <p:nvSpPr>
          <p:cNvPr id="5" name="Text 2"/>
          <p:cNvSpPr/>
          <p:nvPr/>
        </p:nvSpPr>
        <p:spPr>
          <a:xfrm>
            <a:off x="5218558" y="1814714"/>
            <a:ext cx="4227836" cy="247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3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Adatbázis</a:t>
            </a:r>
            <a:r>
              <a:rPr lang="en-US" sz="3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3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tervezés</a:t>
            </a:r>
            <a:endParaRPr lang="en-US" sz="1450">
              <a:latin typeface="Sora Medium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2849690" y="2196981"/>
            <a:ext cx="8965694" cy="23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modulonkénti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felosztás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közös</a:t>
            </a:r>
            <a:r>
              <a:rPr lang="en-US" sz="24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E0D6DE"/>
                </a:solidFill>
                <a:ea typeface="+mn-lt"/>
                <a:cs typeface="+mn-lt"/>
              </a:rPr>
              <a:t>munka</a:t>
            </a:r>
            <a:endParaRPr lang="en-US" sz="2400" err="1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7" name="Text 4"/>
          <p:cNvSpPr/>
          <p:nvPr/>
        </p:nvSpPr>
        <p:spPr>
          <a:xfrm>
            <a:off x="3290365" y="2759424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44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2</a:t>
            </a:r>
            <a:endParaRPr lang="en-US" sz="4400">
              <a:latin typeface="Sora Medium"/>
              <a:ea typeface="Calibri"/>
              <a:cs typeface="Sora Medium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17168" y="3532041"/>
            <a:ext cx="4647491" cy="248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3200">
                <a:solidFill>
                  <a:srgbClr val="E0D6DE"/>
                </a:solidFill>
                <a:latin typeface="Sora Medium"/>
                <a:ea typeface="+mn-lt"/>
                <a:cs typeface="Sora Medium"/>
              </a:rPr>
              <a:t> CRUD + RLS </a:t>
            </a:r>
            <a:r>
              <a:rPr lang="en-US" sz="3200" err="1">
                <a:solidFill>
                  <a:srgbClr val="E0D6DE"/>
                </a:solidFill>
                <a:latin typeface="Sora Medium"/>
                <a:ea typeface="+mn-lt"/>
                <a:cs typeface="Sora Medium"/>
              </a:rPr>
              <a:t>szabályok</a:t>
            </a:r>
            <a:endParaRPr lang="en-US" sz="3200" err="1">
              <a:solidFill>
                <a:srgbClr val="E0D6DE"/>
              </a:solidFill>
              <a:latin typeface="Sora Medium"/>
              <a:ea typeface="Calibri"/>
              <a:cs typeface="Sora Medium"/>
            </a:endParaRPr>
          </a:p>
        </p:txBody>
      </p:sp>
      <p:sp>
        <p:nvSpPr>
          <p:cNvPr id="9" name="Text 6"/>
          <p:cNvSpPr/>
          <p:nvPr/>
        </p:nvSpPr>
        <p:spPr>
          <a:xfrm>
            <a:off x="3653922" y="3966493"/>
            <a:ext cx="735041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2800" err="1">
                <a:solidFill>
                  <a:srgbClr val="CCCCCC"/>
                </a:solidFill>
                <a:ea typeface="+mn-lt"/>
                <a:cs typeface="+mn-lt"/>
              </a:rPr>
              <a:t>Supabase</a:t>
            </a:r>
            <a:r>
              <a:rPr lang="en-US" sz="28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CCCCCC"/>
                </a:solidFill>
                <a:ea typeface="+mn-lt"/>
                <a:cs typeface="+mn-lt"/>
              </a:rPr>
              <a:t>integráció</a:t>
            </a:r>
            <a:r>
              <a:rPr lang="en-US" sz="2800">
                <a:solidFill>
                  <a:srgbClr val="CCCCCC"/>
                </a:solidFill>
                <a:ea typeface="+mn-lt"/>
                <a:cs typeface="+mn-lt"/>
              </a:rPr>
              <a:t>, Dávid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290365" y="4690129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44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3</a:t>
            </a:r>
            <a:endParaRPr lang="en-US" sz="4400">
              <a:latin typeface="Sora Medium"/>
              <a:cs typeface="Sora Medium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76179" y="5411717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3200" err="1">
                <a:solidFill>
                  <a:srgbClr val="E0D6DE"/>
                </a:solidFill>
                <a:latin typeface="Sora Medium"/>
                <a:cs typeface="Sora Medium"/>
              </a:rPr>
              <a:t>Autentikáció</a:t>
            </a:r>
            <a:r>
              <a:rPr lang="en-US" sz="3200">
                <a:solidFill>
                  <a:srgbClr val="E0D6DE"/>
                </a:solidFill>
                <a:latin typeface="Sora Medium"/>
                <a:cs typeface="Sora Medium"/>
              </a:rPr>
              <a:t> + </a:t>
            </a:r>
            <a:r>
              <a:rPr lang="en-US" sz="3200" err="1">
                <a:solidFill>
                  <a:srgbClr val="E0D6DE"/>
                </a:solidFill>
                <a:latin typeface="Sora Medium"/>
                <a:cs typeface="Sora Medium"/>
              </a:rPr>
              <a:t>szerepkörök</a:t>
            </a:r>
            <a:endParaRPr lang="en-US" sz="3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80197" y="5738901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2400" err="1">
                <a:solidFill>
                  <a:srgbClr val="CCCCCC"/>
                </a:solidFill>
                <a:ea typeface="+mn-lt"/>
                <a:cs typeface="+mn-lt"/>
              </a:rPr>
              <a:t>regisztráció</a:t>
            </a:r>
            <a:r>
              <a:rPr lang="en-US" sz="2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rgbClr val="CCCCCC"/>
                </a:solidFill>
                <a:ea typeface="+mn-lt"/>
                <a:cs typeface="+mn-lt"/>
              </a:rPr>
              <a:t>belépés</a:t>
            </a:r>
            <a:r>
              <a:rPr lang="en-US" sz="2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rgbClr val="CCCCCC"/>
                </a:solidFill>
                <a:ea typeface="+mn-lt"/>
                <a:cs typeface="+mn-lt"/>
              </a:rPr>
              <a:t>hozzáférések</a:t>
            </a:r>
            <a:r>
              <a:rPr lang="en-US" sz="2400">
                <a:solidFill>
                  <a:srgbClr val="CCCCCC"/>
                </a:solidFill>
                <a:ea typeface="+mn-lt"/>
                <a:cs typeface="+mn-lt"/>
              </a:rPr>
              <a:t> (Dávid)</a:t>
            </a:r>
            <a:endParaRPr lang="en-US"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endParaRPr lang="en-US"/>
          </a:p>
          <a:p>
            <a:pPr algn="ctr">
              <a:lnSpc>
                <a:spcPts val="1900"/>
              </a:lnSpc>
            </a:pPr>
            <a:endParaRPr lang="en-US" sz="2400">
              <a:solidFill>
                <a:srgbClr val="CCCCCC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293409" y="6548934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44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4</a:t>
            </a:r>
            <a:endParaRPr lang="en-US" sz="4400">
              <a:latin typeface="Sora Medium"/>
              <a:cs typeface="Sora Medium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78374" y="7237472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3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Adatvalidáció</a:t>
            </a:r>
            <a:endParaRPr lang="en-US" sz="3200" err="1">
              <a:latin typeface="Sora Medium"/>
              <a:cs typeface="Sora Medium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095105" y="7641774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2400" err="1">
                <a:solidFill>
                  <a:srgbClr val="CCCCCC"/>
                </a:solidFill>
                <a:ea typeface="+mn-lt"/>
                <a:cs typeface="+mn-lt"/>
              </a:rPr>
              <a:t>típusellenőrzés</a:t>
            </a:r>
            <a:r>
              <a:rPr lang="en-US" sz="2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2400" err="1">
                <a:solidFill>
                  <a:srgbClr val="CCCCCC"/>
                </a:solidFill>
                <a:ea typeface="+mn-lt"/>
                <a:cs typeface="+mn-lt"/>
              </a:rPr>
              <a:t>hibakezelés</a:t>
            </a:r>
            <a:r>
              <a:rPr lang="en-US" sz="2400">
                <a:solidFill>
                  <a:srgbClr val="CCCCCC"/>
                </a:solidFill>
                <a:ea typeface="+mn-lt"/>
                <a:cs typeface="+mn-lt"/>
              </a:rPr>
              <a:t> (Chen)</a:t>
            </a:r>
            <a:endParaRPr lang="en-US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3ACA3B76-7CB0-0E1C-3884-A9F04A1E8A73}"/>
              </a:ext>
            </a:extLst>
          </p:cNvPr>
          <p:cNvSpPr/>
          <p:nvPr/>
        </p:nvSpPr>
        <p:spPr>
          <a:xfrm>
            <a:off x="3288839" y="1201858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4400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7700" y="718423"/>
            <a:ext cx="590133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450" err="1">
                <a:solidFill>
                  <a:srgbClr val="97B8FF"/>
                </a:solidFill>
                <a:latin typeface="Sora Medium"/>
                <a:cs typeface="Sora Medium"/>
              </a:rPr>
              <a:t>Tesztelés</a:t>
            </a:r>
            <a:endParaRPr lang="en-US" sz="4450">
              <a:solidFill>
                <a:srgbClr val="97B8FF"/>
              </a:solidFill>
              <a:latin typeface="Sora Medium"/>
              <a:cs typeface="Sora Medium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7700" y="1586276"/>
            <a:ext cx="7848600" cy="5936933"/>
          </a:xfrm>
          <a:prstGeom prst="roundRect">
            <a:avLst>
              <a:gd name="adj" fmla="val 4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5" name="Shape 2"/>
          <p:cNvSpPr/>
          <p:nvPr/>
        </p:nvSpPr>
        <p:spPr>
          <a:xfrm>
            <a:off x="655320" y="1593896"/>
            <a:ext cx="7832527" cy="5331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6" name="Text 3"/>
          <p:cNvSpPr/>
          <p:nvPr/>
        </p:nvSpPr>
        <p:spPr>
          <a:xfrm>
            <a:off x="841177" y="1712483"/>
            <a:ext cx="223670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</a:rPr>
              <a:t>Probléma</a:t>
            </a:r>
            <a:endParaRPr lang="en-US" sz="2000" err="1"/>
          </a:p>
        </p:txBody>
      </p:sp>
      <p:sp>
        <p:nvSpPr>
          <p:cNvPr id="7" name="Text 4"/>
          <p:cNvSpPr/>
          <p:nvPr/>
        </p:nvSpPr>
        <p:spPr>
          <a:xfrm>
            <a:off x="3455551" y="1712483"/>
            <a:ext cx="223289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</a:rPr>
              <a:t>Hiba</a:t>
            </a:r>
            <a:endParaRPr lang="en-US" sz="2000"/>
          </a:p>
        </p:txBody>
      </p:sp>
      <p:sp>
        <p:nvSpPr>
          <p:cNvPr id="8" name="Text 5"/>
          <p:cNvSpPr/>
          <p:nvPr/>
        </p:nvSpPr>
        <p:spPr>
          <a:xfrm>
            <a:off x="6066115" y="1712483"/>
            <a:ext cx="223670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</a:rPr>
              <a:t>Javítás</a:t>
            </a:r>
            <a:endParaRPr lang="en-US" sz="2000" err="1"/>
          </a:p>
        </p:txBody>
      </p:sp>
      <p:sp>
        <p:nvSpPr>
          <p:cNvPr id="9" name="Shape 6"/>
          <p:cNvSpPr/>
          <p:nvPr/>
        </p:nvSpPr>
        <p:spPr>
          <a:xfrm>
            <a:off x="641253" y="2014517"/>
            <a:ext cx="7846594" cy="17030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0" name="Text 7"/>
          <p:cNvSpPr/>
          <p:nvPr/>
        </p:nvSpPr>
        <p:spPr>
          <a:xfrm>
            <a:off x="841177" y="2245645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Edzők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regisztrációja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és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adatmegjelenítése</a:t>
            </a:r>
            <a:endParaRPr lang="en-US" sz="2000" err="1">
              <a:solidFill>
                <a:srgbClr val="E0D6DE"/>
              </a:solidFill>
              <a:latin typeface="Noto Sans TC"/>
              <a:ea typeface="Calibri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55551" y="2245645"/>
            <a:ext cx="223289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RLS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szabályok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korlátozták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adatok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megjelenítését</a:t>
            </a:r>
            <a:endParaRPr lang="en-US" sz="2000" err="1">
              <a:latin typeface="Noto Sans TC"/>
              <a:ea typeface="Noto Sans TC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841033" y="2245645"/>
            <a:ext cx="2996363" cy="2014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RLS 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beállítások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módosítása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hogy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autentikált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edzők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adatai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mindeki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 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számára</a:t>
            </a:r>
            <a:r>
              <a:rPr lang="en-US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olvashatóak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legyenek</a:t>
            </a:r>
            <a:endParaRPr lang="en-US" sz="2000" err="1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55320" y="3844178"/>
            <a:ext cx="7832527" cy="11251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4" name="Text 11"/>
          <p:cNvSpPr/>
          <p:nvPr/>
        </p:nvSpPr>
        <p:spPr>
          <a:xfrm>
            <a:off x="841177" y="3962764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</a:rPr>
              <a:t>Fiók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</a:rPr>
              <a:t>megerősítő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</a:rPr>
              <a:t> email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</a:rPr>
              <a:t>megérkezése</a:t>
            </a:r>
            <a:endParaRPr lang="en-US" sz="200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455551" y="3962764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</a:rPr>
              <a:t>Az email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</a:rPr>
              <a:t>értesítés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</a:rPr>
              <a:t>nem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</a:rPr>
              <a:t> indult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</a:rPr>
              <a:t>el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</a:rPr>
              <a:t> a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</a:rPr>
              <a:t>foglalás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</a:rPr>
              <a:t>után</a:t>
            </a:r>
            <a:endParaRPr lang="en-US" sz="2000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967642" y="3962764"/>
            <a:ext cx="2757211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email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szolgáltatás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konfigurációjának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javítása</a:t>
            </a:r>
            <a:endParaRPr lang="en-US" sz="2000" err="1">
              <a:latin typeface="Noto Sans TC"/>
              <a:ea typeface="Noto Sans TC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55320" y="4969318"/>
            <a:ext cx="7832527" cy="14211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8" name="Text 15"/>
          <p:cNvSpPr/>
          <p:nvPr/>
        </p:nvSpPr>
        <p:spPr>
          <a:xfrm>
            <a:off x="841177" y="5087905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Közösségi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oldalon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megjelenő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bejegyzések</a:t>
            </a:r>
            <a:endParaRPr lang="en-US" sz="2000" err="1">
              <a:latin typeface="Noto Sans TC"/>
              <a:ea typeface="Noto Sans TC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3455551" y="5087905"/>
            <a:ext cx="205001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bejegyzések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nem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jelentek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meg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oldalon</a:t>
            </a:r>
            <a:endParaRPr lang="en-US" sz="2000" err="1">
              <a:latin typeface="Noto Sans TC"/>
              <a:ea typeface="Noto Sans TC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672220" y="5087905"/>
            <a:ext cx="3052633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lekérdezés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frissítése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hogy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helyesen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csatlakozzon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profilok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táblához</a:t>
            </a:r>
            <a:endParaRPr lang="en-US" sz="2000">
              <a:latin typeface="Noto Sans TC"/>
              <a:ea typeface="Noto Sans TC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55320" y="6390448"/>
            <a:ext cx="7832527" cy="11251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2" name="Text 19"/>
          <p:cNvSpPr/>
          <p:nvPr/>
        </p:nvSpPr>
        <p:spPr>
          <a:xfrm>
            <a:off x="841177" y="6509034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Edzők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profiljának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módosítása</a:t>
            </a:r>
            <a:endParaRPr lang="en-US" sz="2000" err="1">
              <a:latin typeface="Noto Sans TC"/>
              <a:ea typeface="Noto Sans TC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3455551" y="6509034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tanúsítványok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nem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kerültek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mentésre</a:t>
            </a:r>
            <a:endParaRPr lang="en-US" sz="2000" err="1">
              <a:latin typeface="Noto Sans TC"/>
              <a:ea typeface="Noto Sans TC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5841032" y="6509034"/>
            <a:ext cx="2461791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tanúsítványok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mentési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logikájának</a:t>
            </a:r>
            <a:r>
              <a:rPr lang="en-US" sz="20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0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implementálása</a:t>
            </a:r>
            <a:endParaRPr lang="en-US" sz="2000" err="1">
              <a:latin typeface="Noto Sans TC"/>
              <a:ea typeface="Noto Sans TC"/>
            </a:endParaRP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A0874AC7-0E28-9190-972A-3BFD31FB4996}"/>
              </a:ext>
            </a:extLst>
          </p:cNvPr>
          <p:cNvSpPr txBox="1"/>
          <p:nvPr/>
        </p:nvSpPr>
        <p:spPr>
          <a:xfrm>
            <a:off x="9336974" y="1143730"/>
            <a:ext cx="4899321" cy="75405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hu-HU" sz="2200" u="sng">
                <a:solidFill>
                  <a:srgbClr val="E0D6DE"/>
                </a:solidFill>
                <a:latin typeface="Noto Sans TC"/>
                <a:ea typeface="Noto Sans TC"/>
              </a:rPr>
              <a:t>Funkcionális tesztelés</a:t>
            </a:r>
            <a:r>
              <a:rPr lang="hu-HU" sz="2200">
                <a:solidFill>
                  <a:srgbClr val="E0D6DE"/>
                </a:solidFill>
                <a:latin typeface="Noto Sans TC"/>
                <a:ea typeface="Noto Sans TC"/>
              </a:rPr>
              <a:t>: Minden fő funkciót manuálisan teszteltünk együtt és külön </a:t>
            </a:r>
            <a:r>
              <a:rPr lang="hu-HU" sz="2200" err="1">
                <a:solidFill>
                  <a:srgbClr val="E0D6DE"/>
                </a:solidFill>
                <a:latin typeface="Noto Sans TC"/>
                <a:ea typeface="Noto Sans TC"/>
              </a:rPr>
              <a:t>külön</a:t>
            </a:r>
            <a:r>
              <a:rPr lang="hu-HU" sz="2200">
                <a:solidFill>
                  <a:srgbClr val="E0D6DE"/>
                </a:solidFill>
                <a:latin typeface="Noto Sans TC"/>
                <a:ea typeface="Noto Sans TC"/>
              </a:rPr>
              <a:t> is (regisztráció, foglalás, üzenetküldés, profilkezelés), különböző szerepkörökkel (edző, ügyfél).</a:t>
            </a:r>
          </a:p>
          <a:p>
            <a:endParaRPr lang="hu-HU" sz="220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r>
              <a:rPr lang="hu-HU" sz="2200" u="sng">
                <a:solidFill>
                  <a:srgbClr val="E0D6DE"/>
                </a:solidFill>
                <a:latin typeface="Noto Sans TC"/>
                <a:ea typeface="Noto Sans TC"/>
              </a:rPr>
              <a:t>Felhasználói élmény tesztelés: </a:t>
            </a:r>
            <a:r>
              <a:rPr lang="hu-HU" sz="2200">
                <a:solidFill>
                  <a:srgbClr val="E0D6DE"/>
                </a:solidFill>
                <a:latin typeface="Noto Sans TC"/>
                <a:ea typeface="Noto Sans TC"/>
              </a:rPr>
              <a:t>A platform könnyű kezelhetőségét és átláthatóságát is vizsgáltuk valós felhasználói próbákkal.</a:t>
            </a:r>
          </a:p>
          <a:p>
            <a:endParaRPr lang="hu-HU" sz="220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r>
              <a:rPr lang="hu-HU" sz="2200" u="sng" err="1">
                <a:solidFill>
                  <a:srgbClr val="E0D6DE"/>
                </a:solidFill>
                <a:latin typeface="Noto Sans TC"/>
                <a:ea typeface="Noto Sans TC"/>
              </a:rPr>
              <a:t>Reszponzivitás</a:t>
            </a:r>
            <a:r>
              <a:rPr lang="hu-HU" sz="2200" u="sng">
                <a:solidFill>
                  <a:srgbClr val="E0D6DE"/>
                </a:solidFill>
                <a:latin typeface="Noto Sans TC"/>
                <a:ea typeface="Noto Sans TC"/>
              </a:rPr>
              <a:t> tesztelése: </a:t>
            </a:r>
            <a:r>
              <a:rPr lang="hu-HU" sz="2200">
                <a:solidFill>
                  <a:srgbClr val="E0D6DE"/>
                </a:solidFill>
                <a:latin typeface="Noto Sans TC"/>
                <a:ea typeface="Noto Sans TC"/>
              </a:rPr>
              <a:t>Kézi tesztelés különböző böngészőkön (Chrome, Edge), különböző képernyőméreteken (mobil, tablet ).</a:t>
            </a:r>
            <a:endParaRPr lang="hu-HU" sz="2200">
              <a:solidFill>
                <a:srgbClr val="000000"/>
              </a:solidFill>
              <a:latin typeface="Noto Sans TC" pitchFamily="34" charset="0"/>
              <a:ea typeface="Noto Sans TC" pitchFamily="34" charset="-122"/>
            </a:endParaRPr>
          </a:p>
          <a:p>
            <a:endParaRPr lang="hu-HU" sz="2200" u="sng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r>
              <a:rPr lang="hu-HU" sz="2200" u="sng">
                <a:solidFill>
                  <a:srgbClr val="E0D6DE"/>
                </a:solidFill>
                <a:latin typeface="Noto Sans TC"/>
                <a:ea typeface="Noto Sans TC"/>
              </a:rPr>
              <a:t>Cél</a:t>
            </a:r>
            <a:r>
              <a:rPr lang="hu-HU" sz="2200">
                <a:solidFill>
                  <a:srgbClr val="E0D6DE"/>
                </a:solidFill>
                <a:latin typeface="Noto Sans TC"/>
                <a:ea typeface="Noto Sans TC"/>
              </a:rPr>
              <a:t>: Hibák felderítése, működési logikák ellenőrzése, valamint a felhasználói élmény optimalizálása. </a:t>
            </a:r>
          </a:p>
          <a:p>
            <a:endParaRPr lang="hu-HU" sz="220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561023"/>
            <a:ext cx="6451878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Csapatmunka Összegzés</a:t>
            </a:r>
            <a:endParaRPr lang="en-US" sz="40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564" y="2056795"/>
            <a:ext cx="1633776" cy="11755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777" y="2511760"/>
            <a:ext cx="540210" cy="7552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99293" y="2260749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Közös</a:t>
            </a:r>
            <a:r>
              <a:rPr lang="en-US" sz="28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siker</a:t>
            </a:r>
            <a:endParaRPr lang="en-US" sz="2800">
              <a:latin typeface="Sora Medium"/>
              <a:cs typeface="Sora Medium"/>
            </a:endParaRPr>
          </a:p>
        </p:txBody>
      </p:sp>
      <p:sp>
        <p:nvSpPr>
          <p:cNvPr id="6" name="Text 2"/>
          <p:cNvSpPr/>
          <p:nvPr/>
        </p:nvSpPr>
        <p:spPr>
          <a:xfrm>
            <a:off x="4599293" y="2613742"/>
            <a:ext cx="6091787" cy="315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Modern,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hasznos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létrehozása</a:t>
            </a:r>
            <a:endParaRPr lang="en-US" sz="2200">
              <a:latin typeface="Noto Sans TC"/>
              <a:ea typeface="Noto Sans TC"/>
              <a:cs typeface="Calibri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446298" y="3248254"/>
            <a:ext cx="8983028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76" y="3283258"/>
            <a:ext cx="3267551" cy="117550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777" y="3493341"/>
            <a:ext cx="540211" cy="75522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16181" y="3498228"/>
            <a:ext cx="290297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cs typeface="Sora Medium"/>
              </a:rPr>
              <a:t>Kommunikáció</a:t>
            </a:r>
            <a:endParaRPr lang="en-US" sz="2800" err="1"/>
          </a:p>
        </p:txBody>
      </p:sp>
      <p:sp>
        <p:nvSpPr>
          <p:cNvPr id="11" name="Text 5"/>
          <p:cNvSpPr/>
          <p:nvPr/>
        </p:nvSpPr>
        <p:spPr>
          <a:xfrm>
            <a:off x="5416181" y="3873255"/>
            <a:ext cx="685948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Rövid,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célzott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egyeztetések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hatékony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munkához</a:t>
            </a:r>
            <a:endParaRPr lang="en-US" sz="2200" err="1">
              <a:latin typeface="Noto Sans TC"/>
              <a:ea typeface="Noto Sans TC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5263186" y="4474717"/>
            <a:ext cx="8166140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87" y="4509721"/>
            <a:ext cx="4901327" cy="117550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3280745" y="4670794"/>
            <a:ext cx="606311" cy="84222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233069" y="4713675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Eszközök</a:t>
            </a:r>
            <a:endParaRPr lang="en-US" sz="2800" err="1">
              <a:latin typeface="Sora Medium"/>
              <a:cs typeface="Sora Medium"/>
            </a:endParaRPr>
          </a:p>
        </p:txBody>
      </p:sp>
      <p:sp>
        <p:nvSpPr>
          <p:cNvPr id="16" name="Text 8"/>
          <p:cNvSpPr/>
          <p:nvPr/>
        </p:nvSpPr>
        <p:spPr>
          <a:xfrm>
            <a:off x="6233069" y="5099718"/>
            <a:ext cx="5778866" cy="414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GitHub, Trello, VS Code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munkához</a:t>
            </a:r>
            <a:endParaRPr lang="en-US" sz="2200" err="1">
              <a:latin typeface="Noto Sans TC"/>
              <a:ea typeface="Noto Sans TC"/>
              <a:cs typeface="Calibri"/>
            </a:endParaRPr>
          </a:p>
        </p:txBody>
      </p:sp>
      <p:sp>
        <p:nvSpPr>
          <p:cNvPr id="17" name="Shape 9"/>
          <p:cNvSpPr/>
          <p:nvPr/>
        </p:nvSpPr>
        <p:spPr>
          <a:xfrm>
            <a:off x="6080073" y="5701179"/>
            <a:ext cx="7349252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900" y="5736184"/>
            <a:ext cx="6535103" cy="117550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712" y="5847113"/>
            <a:ext cx="650378" cy="96454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049956" y="5940138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Csapattagok</a:t>
            </a:r>
            <a:endParaRPr lang="en-US" sz="2800" err="1">
              <a:latin typeface="Sora Medium"/>
              <a:ea typeface="Calibri"/>
              <a:cs typeface="Sora Medium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049956" y="6326180"/>
            <a:ext cx="4411220" cy="315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Pribelszki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Dávid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Chen Wen Jie</a:t>
            </a:r>
            <a:endParaRPr lang="en-US" sz="2200">
              <a:latin typeface="Noto Sans TC"/>
              <a:ea typeface="Noto Sans TC"/>
              <a:cs typeface="Calibri"/>
            </a:endParaRPr>
          </a:p>
        </p:txBody>
      </p:sp>
      <p:sp>
        <p:nvSpPr>
          <p:cNvPr id="22" name="Text 12"/>
          <p:cNvSpPr/>
          <p:nvPr/>
        </p:nvSpPr>
        <p:spPr>
          <a:xfrm>
            <a:off x="559782" y="6790107"/>
            <a:ext cx="13202364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2233" y="847487"/>
            <a:ext cx="5159097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Publikálás</a:t>
            </a:r>
            <a:endParaRPr lang="en-US" sz="4450" err="1">
              <a:latin typeface="Sora Medium"/>
              <a:cs typeface="Sora Medium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2233" y="1801773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Text 2"/>
          <p:cNvSpPr/>
          <p:nvPr/>
        </p:nvSpPr>
        <p:spPr>
          <a:xfrm>
            <a:off x="1116001" y="1801773"/>
            <a:ext cx="3156263" cy="252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Kód</a:t>
            </a:r>
            <a:r>
              <a:rPr lang="en-US" sz="28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Előkészítése</a:t>
            </a:r>
            <a:endParaRPr lang="en-US" sz="2800" err="1">
              <a:latin typeface="Sora Medium"/>
              <a:cs typeface="Sora Medium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16001" y="2247900"/>
            <a:ext cx="9162701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forráskód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optimalizálása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előkészítése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publikáláshoz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beleértve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build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folyamat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beállítását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környezeti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változók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konfigurálását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200">
              <a:latin typeface="Noto Sans TC"/>
              <a:ea typeface="Noto Sans TC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31677" y="3114318"/>
            <a:ext cx="154662" cy="1436251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8" name="Text 5"/>
          <p:cNvSpPr/>
          <p:nvPr/>
        </p:nvSpPr>
        <p:spPr>
          <a:xfrm>
            <a:off x="1425444" y="3226860"/>
            <a:ext cx="5773422" cy="35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Hosting </a:t>
            </a: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Szolgáltatás</a:t>
            </a:r>
            <a:r>
              <a:rPr lang="en-US" sz="28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Választása</a:t>
            </a:r>
            <a:endParaRPr lang="en-US" sz="2800" err="1">
              <a:latin typeface="Sora Medium"/>
              <a:cs typeface="Sora Medium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25444" y="3672987"/>
            <a:ext cx="9303424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netlify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platformot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választottuk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frontend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hostolására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mivel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nagyon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egyszerű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kezelni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gyors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 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ingyenes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domaint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is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40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41239" y="4756904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1" name="Text 8"/>
          <p:cNvSpPr/>
          <p:nvPr/>
        </p:nvSpPr>
        <p:spPr>
          <a:xfrm>
            <a:off x="1735007" y="4756904"/>
            <a:ext cx="448678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Adatbázis</a:t>
            </a:r>
            <a:r>
              <a:rPr lang="en-US" sz="28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Konfigurálása</a:t>
            </a:r>
            <a:endParaRPr lang="en-US" sz="2800" err="1">
              <a:latin typeface="Sora Medium"/>
              <a:ea typeface="Calibri"/>
              <a:cs typeface="Sora Medium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735007" y="5203031"/>
            <a:ext cx="10485036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Supabase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környezetének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beállítása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beleértve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biztonsági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szabályok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hozzáférési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jogosultságok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konfigurálását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400">
              <a:latin typeface="Noto Sans TC"/>
              <a:ea typeface="Noto Sans TC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650802" y="6069449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4" name="Text 11"/>
          <p:cNvSpPr/>
          <p:nvPr/>
        </p:nvSpPr>
        <p:spPr>
          <a:xfrm>
            <a:off x="2114907" y="6069449"/>
            <a:ext cx="4476622" cy="35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Folyamatos</a:t>
            </a:r>
            <a:r>
              <a:rPr lang="en-US" sz="28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Integráció</a:t>
            </a:r>
            <a:endParaRPr lang="en-US" sz="2800" err="1">
              <a:latin typeface="Sora Medium"/>
              <a:ea typeface="Calibri"/>
              <a:cs typeface="Sora Medium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114907" y="6515576"/>
            <a:ext cx="9514293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GitHub repository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összekapcsolása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netlify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platformmal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hogy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minden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push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után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automatikusan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frissüljön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400">
              <a:latin typeface="Noto Sans TC"/>
              <a:ea typeface="Noto Sans T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Jövőbeli Tervek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1857256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Mobilalkalmazás</a:t>
            </a:r>
            <a:endParaRPr lang="en-US" sz="2800" err="1">
              <a:latin typeface="Sora Medium"/>
              <a:ea typeface="Calibri"/>
              <a:cs typeface="Sora Medium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89286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React Native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alapú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mobilalkalmazás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fejlesztése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iOS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Android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platformokra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hogy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felhasználók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bárhol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hozzáférhessenek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szolgáltatáshoz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200">
              <a:latin typeface="Noto Sans TC"/>
              <a:ea typeface="Noto Sans TC"/>
              <a:cs typeface="Calibri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3894"/>
            <a:ext cx="3299468" cy="312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err="1">
                <a:solidFill>
                  <a:srgbClr val="E0D6DE"/>
                </a:solidFill>
                <a:latin typeface="Sora Medium"/>
                <a:cs typeface="Sora Medium"/>
              </a:rPr>
              <a:t>Fizetési</a:t>
            </a:r>
            <a:r>
              <a:rPr lang="en-US" sz="28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Sora Medium"/>
                <a:cs typeface="Sora Medium"/>
              </a:rPr>
              <a:t>Rendszer</a:t>
            </a:r>
            <a:endParaRPr lang="en-US" sz="2800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307431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Online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fizetési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lehetőség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integrálása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hogy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ügyfelek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közvetlenül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platformon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keresztül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fizethessenek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edzőknek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200">
              <a:latin typeface="Noto Sans TC"/>
              <a:ea typeface="Noto Sans TC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99228"/>
            <a:ext cx="3707431" cy="396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Videó</a:t>
            </a:r>
            <a:r>
              <a:rPr lang="en-US" sz="28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Konzultáció</a:t>
            </a:r>
            <a:endParaRPr lang="en-US" sz="2800" err="1">
              <a:latin typeface="Sora Medium"/>
              <a:ea typeface="Calibri"/>
              <a:cs typeface="Sora Medium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819308"/>
            <a:ext cx="4123904" cy="1493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Beépített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videóhívás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funkció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online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edzések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konzultációk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lebonyolításához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különösen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hasznos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távoli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ügyfelek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számára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200">
              <a:latin typeface="Noto Sans TC"/>
              <a:ea typeface="Noto Sans TC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39805" y="5399228"/>
            <a:ext cx="3524551" cy="396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Analitikai</a:t>
            </a:r>
            <a:r>
              <a:rPr lang="en-US" sz="28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Eszközök</a:t>
            </a:r>
            <a:endParaRPr lang="en-US" sz="2800" err="1">
              <a:latin typeface="Sora Medium"/>
              <a:ea typeface="Calibri"/>
              <a:cs typeface="Sora Medium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65655" y="5861511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Részletes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statisztikák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elemzések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edzők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számára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hogy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jobban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megérthessék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ügyfeleik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igényeit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optimalizálhassák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szolgáltatásaikat</a:t>
            </a:r>
            <a:r>
              <a:rPr lang="en-US" sz="22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200">
              <a:latin typeface="Noto Sans TC"/>
              <a:ea typeface="Noto Sans TC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B632-093D-7C62-14FA-673B4175F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55FBC9-ECA6-4B1E-0280-C6386EA60FCA}"/>
              </a:ext>
            </a:extLst>
          </p:cNvPr>
          <p:cNvSpPr/>
          <p:nvPr/>
        </p:nvSpPr>
        <p:spPr>
          <a:xfrm>
            <a:off x="4182070" y="3441815"/>
            <a:ext cx="7165836" cy="68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5000" err="1">
                <a:solidFill>
                  <a:srgbClr val="97B8FF"/>
                </a:solidFill>
                <a:latin typeface="Sora Medium"/>
                <a:cs typeface="Sora Medium"/>
              </a:rPr>
              <a:t>Köszönjük</a:t>
            </a:r>
            <a:r>
              <a:rPr lang="en-US" sz="5000">
                <a:solidFill>
                  <a:srgbClr val="97B8FF"/>
                </a:solidFill>
                <a:latin typeface="Sora Medium"/>
                <a:cs typeface="Sora Medium"/>
              </a:rPr>
              <a:t> a </a:t>
            </a:r>
            <a:r>
              <a:rPr lang="en-US" sz="5000" err="1">
                <a:solidFill>
                  <a:srgbClr val="97B8FF"/>
                </a:solidFill>
                <a:latin typeface="Sora Medium"/>
                <a:cs typeface="Sora Medium"/>
              </a:rPr>
              <a:t>figyelmet</a:t>
            </a:r>
            <a:r>
              <a:rPr lang="en-US" sz="5000">
                <a:solidFill>
                  <a:srgbClr val="97B8FF"/>
                </a:solidFill>
                <a:latin typeface="Sora Medium"/>
                <a:cs typeface="Sora Medium"/>
              </a:rPr>
              <a:t>!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59856A4-3852-632C-0333-002123D83928}"/>
              </a:ext>
            </a:extLst>
          </p:cNvPr>
          <p:cNvSpPr/>
          <p:nvPr/>
        </p:nvSpPr>
        <p:spPr>
          <a:xfrm>
            <a:off x="1857256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418E7C7-6596-A3E0-ECF2-D44E21436E68}"/>
              </a:ext>
            </a:extLst>
          </p:cNvPr>
          <p:cNvSpPr/>
          <p:nvPr/>
        </p:nvSpPr>
        <p:spPr>
          <a:xfrm>
            <a:off x="793790" y="289286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36CA00C-0CF6-5BD1-7BAA-829A14C087AE}"/>
              </a:ext>
            </a:extLst>
          </p:cNvPr>
          <p:cNvSpPr/>
          <p:nvPr/>
        </p:nvSpPr>
        <p:spPr>
          <a:xfrm>
            <a:off x="9937790" y="2583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FDBBBE6-2751-FA41-B284-DAAAA77CB5D1}"/>
              </a:ext>
            </a:extLst>
          </p:cNvPr>
          <p:cNvSpPr/>
          <p:nvPr/>
        </p:nvSpPr>
        <p:spPr>
          <a:xfrm>
            <a:off x="9937790" y="307431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10653A8-098B-4D1C-20ED-1E37F1C82D8F}"/>
              </a:ext>
            </a:extLst>
          </p:cNvPr>
          <p:cNvSpPr/>
          <p:nvPr/>
        </p:nvSpPr>
        <p:spPr>
          <a:xfrm>
            <a:off x="9937790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D38CF51-1597-8039-DC6C-D5094B2CEDA7}"/>
              </a:ext>
            </a:extLst>
          </p:cNvPr>
          <p:cNvSpPr/>
          <p:nvPr/>
        </p:nvSpPr>
        <p:spPr>
          <a:xfrm>
            <a:off x="9937790" y="553795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55E44B9-6E79-23C7-8ED5-7E0592B2ECA7}"/>
              </a:ext>
            </a:extLst>
          </p:cNvPr>
          <p:cNvSpPr/>
          <p:nvPr/>
        </p:nvSpPr>
        <p:spPr>
          <a:xfrm>
            <a:off x="1857256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F7DB441-CB30-B4A3-0A0D-5EDFEB17B711}"/>
              </a:ext>
            </a:extLst>
          </p:cNvPr>
          <p:cNvSpPr/>
          <p:nvPr/>
        </p:nvSpPr>
        <p:spPr>
          <a:xfrm>
            <a:off x="240337" y="52251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85629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21" y="2538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FitConnect</a:t>
            </a:r>
            <a:endParaRPr lang="en-US" sz="4450">
              <a:latin typeface="Sora Medium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By creating </a:t>
            </a:r>
            <a:r>
              <a:rPr lang="en-US" sz="2800" err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FitConnect</a:t>
            </a: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, we bridge the gap between the demands and supply of personal training.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51744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>
                <a:solidFill>
                  <a:schemeClr val="bg1"/>
                </a:solidFill>
                <a:latin typeface="Roboto"/>
                <a:ea typeface="Roboto"/>
                <a:cs typeface="Roboto"/>
              </a:rPr>
              <a:t>Our user-friendly platform simplifies the process of finding a coach while providing coaches with an effective presentation interface.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679"/>
            <a:ext cx="6534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97B8FF"/>
                </a:solidFill>
                <a:latin typeface="Sora Medium"/>
                <a:cs typeface="Sora Medium"/>
              </a:rPr>
              <a:t>Problem and Solution</a:t>
            </a:r>
            <a:endParaRPr lang="en-US" sz="4450">
              <a:solidFill>
                <a:srgbClr val="97B8FF"/>
              </a:solidFill>
              <a:latin typeface="Sora Medium"/>
              <a:ea typeface="Calibri"/>
              <a:cs typeface="Sora Medium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04894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4" name="Shape 2"/>
          <p:cNvSpPr/>
          <p:nvPr/>
        </p:nvSpPr>
        <p:spPr>
          <a:xfrm>
            <a:off x="1273612" y="240268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Shape 3"/>
          <p:cNvSpPr/>
          <p:nvPr/>
        </p:nvSpPr>
        <p:spPr>
          <a:xfrm>
            <a:off x="79379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205276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>
                <a:solidFill>
                  <a:srgbClr val="E0D6DE"/>
                </a:solidFill>
                <a:latin typeface="Sora Medium"/>
                <a:cs typeface="Sora Medium"/>
              </a:rPr>
              <a:t>Target group</a:t>
            </a:r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83011" y="2624852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>
                <a:solidFill>
                  <a:srgbClr val="E0D6DE"/>
                </a:solidFill>
                <a:latin typeface="Noto Sans TC"/>
                <a:ea typeface="Roboto"/>
                <a:cs typeface="Roboto"/>
              </a:rPr>
              <a:t>Personal trainers who want to showcase their services, and clients who are looking for personalized training.</a:t>
            </a:r>
          </a:p>
        </p:txBody>
      </p:sp>
      <p:sp>
        <p:nvSpPr>
          <p:cNvPr id="9" name="Shape 6"/>
          <p:cNvSpPr/>
          <p:nvPr/>
        </p:nvSpPr>
        <p:spPr>
          <a:xfrm>
            <a:off x="1273612" y="42993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0" name="Shape 7"/>
          <p:cNvSpPr/>
          <p:nvPr/>
        </p:nvSpPr>
        <p:spPr>
          <a:xfrm>
            <a:off x="79379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101941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8301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>
                <a:solidFill>
                  <a:srgbClr val="E0D6DE"/>
                </a:solidFill>
                <a:latin typeface="Sora Medium"/>
                <a:cs typeface="Sora Medium"/>
              </a:rPr>
              <a:t>Problem</a:t>
            </a:r>
            <a:endParaRPr lang="en-US" sz="3200" err="1">
              <a:latin typeface="Sora Medium"/>
              <a:cs typeface="Sora Medium"/>
            </a:endParaRPr>
          </a:p>
        </p:txBody>
      </p:sp>
      <p:sp>
        <p:nvSpPr>
          <p:cNvPr id="13" name="Text 9"/>
          <p:cNvSpPr/>
          <p:nvPr/>
        </p:nvSpPr>
        <p:spPr>
          <a:xfrm>
            <a:off x="2183011" y="4521517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  <a:cs typeface="Roboto"/>
              </a:rPr>
              <a:t>It is difficult to establish connections between coaches and clients, there is no unified platform for searching and booking appointments.</a:t>
            </a:r>
          </a:p>
        </p:txBody>
      </p:sp>
      <p:sp>
        <p:nvSpPr>
          <p:cNvPr id="14" name="Shape 10"/>
          <p:cNvSpPr/>
          <p:nvPr/>
        </p:nvSpPr>
        <p:spPr>
          <a:xfrm>
            <a:off x="1273612" y="619601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5" name="Shape 11"/>
          <p:cNvSpPr/>
          <p:nvPr/>
        </p:nvSpPr>
        <p:spPr>
          <a:xfrm>
            <a:off x="79379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998607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830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Solution</a:t>
            </a:r>
            <a:endParaRPr lang="en-US" sz="3200" err="1">
              <a:latin typeface="Sora Medium"/>
              <a:ea typeface="Calibri"/>
              <a:cs typeface="Sora Medium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2183011" y="6418183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  <a:cs typeface="Roboto"/>
              </a:rPr>
              <a:t>The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  <a:cs typeface="Roboto"/>
              </a:rPr>
              <a:t>FitConnect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  <a:cs typeface="Roboto"/>
              </a:rPr>
              <a:t> platform, where trainers can create detailed profiles, and clients can search and book appointments using filters.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128" y="4036041"/>
            <a:ext cx="7825621" cy="7825621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128" y="4036041"/>
            <a:ext cx="7825621" cy="7825621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128" y="4036041"/>
            <a:ext cx="7825621" cy="782562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831532"/>
            <a:ext cx="10245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97B8FF"/>
                </a:solidFill>
                <a:latin typeface="Sora Medium"/>
                <a:cs typeface="Sora Medium"/>
              </a:rPr>
              <a:t>Used Software and Knowledge</a:t>
            </a:r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28" y="4122305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035" y="6333090"/>
            <a:ext cx="823341" cy="97415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4361" y="4744917"/>
            <a:ext cx="702156" cy="985168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9290" y="4744917"/>
            <a:ext cx="746223" cy="985168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2718" y="6410209"/>
            <a:ext cx="713173" cy="819915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2901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Frontend</a:t>
            </a:r>
            <a:endParaRPr lang="en-US" sz="3200">
              <a:latin typeface="Sora Medium"/>
              <a:cs typeface="Sora Medium"/>
            </a:endParaRPr>
          </a:p>
        </p:txBody>
      </p:sp>
      <p:sp>
        <p:nvSpPr>
          <p:cNvPr id="12" name="Text 2"/>
          <p:cNvSpPr/>
          <p:nvPr/>
        </p:nvSpPr>
        <p:spPr>
          <a:xfrm>
            <a:off x="793790" y="3392091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React 18.3.1, TypeScript, Vite, Tailwind CSS,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Shadcn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/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ui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Lucide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-react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13" name="Text 3"/>
          <p:cNvSpPr/>
          <p:nvPr/>
        </p:nvSpPr>
        <p:spPr>
          <a:xfrm>
            <a:off x="4224576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Backend</a:t>
            </a:r>
            <a:endParaRPr lang="en-US" sz="3200">
              <a:latin typeface="Sora Medium"/>
              <a:cs typeface="Sora Medium"/>
            </a:endParaRPr>
          </a:p>
        </p:txBody>
      </p:sp>
      <p:sp>
        <p:nvSpPr>
          <p:cNvPr id="14" name="Text 4"/>
          <p:cNvSpPr/>
          <p:nvPr/>
        </p:nvSpPr>
        <p:spPr>
          <a:xfrm>
            <a:off x="4139446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Node.js,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npm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PostgreSQL,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Supabase</a:t>
            </a:r>
            <a:endParaRPr lang="en-US" sz="2800" err="1">
              <a:latin typeface="Calibri"/>
              <a:ea typeface="Calibri"/>
              <a:cs typeface="Calibri"/>
            </a:endParaRPr>
          </a:p>
        </p:txBody>
      </p:sp>
      <p:sp>
        <p:nvSpPr>
          <p:cNvPr id="15" name="Text 5"/>
          <p:cNvSpPr/>
          <p:nvPr/>
        </p:nvSpPr>
        <p:spPr>
          <a:xfrm>
            <a:off x="7250862" y="2060041"/>
            <a:ext cx="3463196" cy="133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3200">
                <a:solidFill>
                  <a:srgbClr val="97B8FF"/>
                </a:solidFill>
                <a:latin typeface="Sora Medium"/>
                <a:ea typeface="Calibri"/>
                <a:cs typeface="Sora Medium"/>
              </a:rPr>
              <a:t>Version Tracking</a:t>
            </a:r>
          </a:p>
        </p:txBody>
      </p:sp>
      <p:sp>
        <p:nvSpPr>
          <p:cNvPr id="16" name="Text 6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GitHub for collaboration</a:t>
            </a:r>
          </a:p>
        </p:txBody>
      </p:sp>
      <p:sp>
        <p:nvSpPr>
          <p:cNvPr id="17" name="Text 7"/>
          <p:cNvSpPr/>
          <p:nvPr/>
        </p:nvSpPr>
        <p:spPr>
          <a:xfrm>
            <a:off x="10916126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AI Support</a:t>
            </a:r>
            <a:endParaRPr lang="en-US" sz="3200" err="1">
              <a:latin typeface="Sora Medium"/>
              <a:ea typeface="Calibri"/>
              <a:cs typeface="Sora Medium"/>
            </a:endParaRPr>
          </a:p>
        </p:txBody>
      </p:sp>
      <p:sp>
        <p:nvSpPr>
          <p:cNvPr id="18" name="Text 8"/>
          <p:cNvSpPr/>
          <p:nvPr/>
        </p:nvSpPr>
        <p:spPr>
          <a:xfrm>
            <a:off x="10830997" y="37549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ChatGPT assistance in development processes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92D5D-A909-36C2-8171-EFFAB435D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07E26D-59A4-659C-9081-49EA682801B0}"/>
              </a:ext>
            </a:extLst>
          </p:cNvPr>
          <p:cNvSpPr/>
          <p:nvPr/>
        </p:nvSpPr>
        <p:spPr>
          <a:xfrm>
            <a:off x="385453" y="437196"/>
            <a:ext cx="9543285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000">
                <a:solidFill>
                  <a:srgbClr val="97B8FF"/>
                </a:solidFill>
                <a:latin typeface="Sora Medium"/>
                <a:ea typeface="Roboto"/>
                <a:cs typeface="Sora Medium"/>
              </a:rPr>
              <a:t>Functions of the program </a:t>
            </a:r>
            <a:r>
              <a:rPr lang="en-US" sz="400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(View)</a:t>
            </a:r>
            <a:endParaRPr lang="en-US" sz="4000">
              <a:ea typeface="Calibri"/>
              <a:cs typeface="Calibr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772782-D31C-4E6C-A7E9-A0965CF6A5EA}"/>
              </a:ext>
            </a:extLst>
          </p:cNvPr>
          <p:cNvGrpSpPr/>
          <p:nvPr/>
        </p:nvGrpSpPr>
        <p:grpSpPr>
          <a:xfrm>
            <a:off x="685931" y="1268973"/>
            <a:ext cx="7075686" cy="1987104"/>
            <a:chOff x="796100" y="1907619"/>
            <a:chExt cx="6494832" cy="1667947"/>
          </a:xfrm>
        </p:grpSpPr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69C9A3AA-6F87-B096-EBF4-72D91E9D55A9}"/>
                </a:ext>
              </a:extLst>
            </p:cNvPr>
            <p:cNvSpPr/>
            <p:nvPr/>
          </p:nvSpPr>
          <p:spPr>
            <a:xfrm>
              <a:off x="796100" y="1907619"/>
              <a:ext cx="6408896" cy="1667947"/>
            </a:xfrm>
            <a:prstGeom prst="roundRect">
              <a:avLst>
                <a:gd name="adj" fmla="val 2038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00ACEA69-3B76-4B8C-2C7D-0515DE5DAAD9}"/>
                </a:ext>
              </a:extLst>
            </p:cNvPr>
            <p:cNvSpPr/>
            <p:nvPr/>
          </p:nvSpPr>
          <p:spPr>
            <a:xfrm>
              <a:off x="962063" y="2012024"/>
              <a:ext cx="4705561" cy="41691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50"/>
                </a:lnSpc>
              </a:pPr>
              <a:r>
                <a:rPr lang="en-US" sz="3200">
                  <a:solidFill>
                    <a:srgbClr val="E0D6DE"/>
                  </a:solidFill>
                  <a:latin typeface="Sora Medium"/>
                  <a:ea typeface="Calibri"/>
                  <a:cs typeface="Sora Medium"/>
                </a:rPr>
                <a:t>Coaching management</a:t>
              </a:r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2F02AF0A-8BF0-2018-AD20-7E3CAB44F8A4}"/>
                </a:ext>
              </a:extLst>
            </p:cNvPr>
            <p:cNvSpPr/>
            <p:nvPr/>
          </p:nvSpPr>
          <p:spPr>
            <a:xfrm>
              <a:off x="1002514" y="2414818"/>
              <a:ext cx="6288418" cy="9341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solidFill>
                    <a:srgbClr val="E0D6DE"/>
                  </a:solidFill>
                  <a:latin typeface="Noto Sans TC"/>
                  <a:ea typeface="Noto Sans TC"/>
                </a:rPr>
                <a:t>Creating and managing coach profiles, search and filtering functions (location, specialty, price).</a:t>
              </a:r>
            </a:p>
          </p:txBody>
        </p:sp>
      </p:grpSp>
      <p:sp>
        <p:nvSpPr>
          <p:cNvPr id="13" name="Shape 10">
            <a:extLst>
              <a:ext uri="{FF2B5EF4-FFF2-40B4-BE49-F238E27FC236}">
                <a16:creationId xmlns:a16="http://schemas.microsoft.com/office/drawing/2014/main" id="{FAC98789-614B-939D-437D-653EC0806DC4}"/>
              </a:ext>
            </a:extLst>
          </p:cNvPr>
          <p:cNvSpPr/>
          <p:nvPr/>
        </p:nvSpPr>
        <p:spPr>
          <a:xfrm>
            <a:off x="685931" y="3405536"/>
            <a:ext cx="6992789" cy="2504098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49D1DE-6EE8-972A-1EFD-5A21B28267D2}"/>
              </a:ext>
            </a:extLst>
          </p:cNvPr>
          <p:cNvSpPr/>
          <p:nvPr/>
        </p:nvSpPr>
        <p:spPr>
          <a:xfrm>
            <a:off x="868439" y="3632112"/>
            <a:ext cx="3458258" cy="293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3200">
                <a:solidFill>
                  <a:srgbClr val="E0D6DE"/>
                </a:solidFill>
                <a:latin typeface="Sora Medium"/>
                <a:ea typeface="Roboto"/>
                <a:cs typeface="Sora Medium"/>
              </a:rPr>
              <a:t>Social media site</a:t>
            </a:r>
            <a:endParaRPr lang="en-US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A5746AA0-5041-0BD3-37F0-45462187C6D0}"/>
              </a:ext>
            </a:extLst>
          </p:cNvPr>
          <p:cNvSpPr/>
          <p:nvPr/>
        </p:nvSpPr>
        <p:spPr>
          <a:xfrm>
            <a:off x="868439" y="4122054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A platform where coaches and users can get to know each other and share posts.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44D9DE-EBF1-EF67-2760-957473AE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472" y="785920"/>
            <a:ext cx="4620768" cy="22320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653E69-4144-54F7-8445-904881EB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472" y="3188366"/>
            <a:ext cx="4620768" cy="2267395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9ED09321-C5AE-8EEA-FDFB-32ACE1DC19D2}"/>
              </a:ext>
            </a:extLst>
          </p:cNvPr>
          <p:cNvSpPr/>
          <p:nvPr/>
        </p:nvSpPr>
        <p:spPr>
          <a:xfrm>
            <a:off x="685930" y="6062906"/>
            <a:ext cx="6992790" cy="19984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B242BD4-5CAF-745F-B033-DB43C7139868}"/>
              </a:ext>
            </a:extLst>
          </p:cNvPr>
          <p:cNvSpPr/>
          <p:nvPr/>
        </p:nvSpPr>
        <p:spPr>
          <a:xfrm>
            <a:off x="864280" y="6210136"/>
            <a:ext cx="2989026" cy="305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>
                <a:solidFill>
                  <a:srgbClr val="E0D6DE"/>
                </a:solidFill>
                <a:latin typeface="Sora Medium"/>
                <a:cs typeface="Sora Medium"/>
              </a:rPr>
              <a:t>Home page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A93A51B-AF89-5B21-5F3C-4DC0D474F5B2}"/>
              </a:ext>
            </a:extLst>
          </p:cNvPr>
          <p:cNvSpPr/>
          <p:nvPr/>
        </p:nvSpPr>
        <p:spPr>
          <a:xfrm>
            <a:off x="864280" y="6640936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It presents the platform, highlights its advantages, and offers a quick search among the coaches.</a:t>
            </a:r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67102F73-014A-324A-CA87-0566AE9F8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472" y="5570438"/>
            <a:ext cx="4620768" cy="24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8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5282" y="547365"/>
            <a:ext cx="9598372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00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Functions of the program (View)</a:t>
            </a:r>
            <a:endParaRPr lang="en-US" sz="400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075" y="3680222"/>
            <a:ext cx="6772452" cy="2140541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0" name="Text 8"/>
          <p:cNvSpPr/>
          <p:nvPr/>
        </p:nvSpPr>
        <p:spPr>
          <a:xfrm>
            <a:off x="1019651" y="3906798"/>
            <a:ext cx="3650763" cy="36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>
                <a:solidFill>
                  <a:srgbClr val="E0D6DE"/>
                </a:solidFill>
                <a:latin typeface="Sora Medium"/>
                <a:cs typeface="Sora Medium"/>
              </a:rPr>
              <a:t>Booking system</a:t>
            </a:r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19651" y="4396740"/>
            <a:ext cx="6429469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Calendar-based appointment booking with built-in confirmation, transparent for both trainers and clients.</a:t>
            </a:r>
          </a:p>
        </p:txBody>
      </p:sp>
      <p:sp>
        <p:nvSpPr>
          <p:cNvPr id="15" name="Shape 13"/>
          <p:cNvSpPr/>
          <p:nvPr/>
        </p:nvSpPr>
        <p:spPr>
          <a:xfrm>
            <a:off x="793075" y="5937171"/>
            <a:ext cx="6772452" cy="214167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6" name="Text 14"/>
          <p:cNvSpPr/>
          <p:nvPr/>
        </p:nvSpPr>
        <p:spPr>
          <a:xfrm>
            <a:off x="1019651" y="6163747"/>
            <a:ext cx="4192183" cy="269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>
                <a:solidFill>
                  <a:srgbClr val="E0D6DE"/>
                </a:solidFill>
                <a:latin typeface="Sora Medium"/>
                <a:cs typeface="Sora Medium"/>
              </a:rPr>
              <a:t>Messaging portal</a:t>
            </a:r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19651" y="6653689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Private conversations between coaches and their clients, ensuring effective communication.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01E8A8-33DF-FD1F-9039-E73DDDB1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824" y="5399198"/>
            <a:ext cx="5096256" cy="24543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8B05B8-9604-4B3F-6B7F-CEF45700D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824" y="2974943"/>
            <a:ext cx="5096256" cy="2267521"/>
          </a:xfrm>
          <a:prstGeom prst="rect">
            <a:avLst/>
          </a:prstGeom>
        </p:spPr>
      </p:pic>
      <p:sp>
        <p:nvSpPr>
          <p:cNvPr id="6" name="Shape 16">
            <a:extLst>
              <a:ext uri="{FF2B5EF4-FFF2-40B4-BE49-F238E27FC236}">
                <a16:creationId xmlns:a16="http://schemas.microsoft.com/office/drawing/2014/main" id="{1936C785-5200-B19B-EDEC-1EF4ABD7386A}"/>
              </a:ext>
            </a:extLst>
          </p:cNvPr>
          <p:cNvSpPr/>
          <p:nvPr/>
        </p:nvSpPr>
        <p:spPr>
          <a:xfrm>
            <a:off x="793074" y="1374955"/>
            <a:ext cx="6772453" cy="2152688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779925DF-B3BA-0B9E-D5CB-C0C6A19C0C78}"/>
              </a:ext>
            </a:extLst>
          </p:cNvPr>
          <p:cNvSpPr/>
          <p:nvPr/>
        </p:nvSpPr>
        <p:spPr>
          <a:xfrm>
            <a:off x="997616" y="1590515"/>
            <a:ext cx="3458258" cy="34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3200">
                <a:solidFill>
                  <a:srgbClr val="E0D6DE"/>
                </a:solidFill>
                <a:latin typeface="Sora Medium"/>
                <a:cs typeface="Sora Medium"/>
              </a:rPr>
              <a:t>User account</a:t>
            </a:r>
            <a:endParaRPr lang="en-US"/>
          </a:p>
        </p:txBody>
      </p:sp>
      <p:sp>
        <p:nvSpPr>
          <p:cNvPr id="8" name="Text 18">
            <a:extLst>
              <a:ext uri="{FF2B5EF4-FFF2-40B4-BE49-F238E27FC236}">
                <a16:creationId xmlns:a16="http://schemas.microsoft.com/office/drawing/2014/main" id="{301DD3FE-49E1-8488-CBC4-3045C90D6F20}"/>
              </a:ext>
            </a:extLst>
          </p:cNvPr>
          <p:cNvSpPr/>
          <p:nvPr/>
        </p:nvSpPr>
        <p:spPr>
          <a:xfrm>
            <a:off x="997616" y="2080457"/>
            <a:ext cx="642946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A separate interface for coaches and clients to modify personal data and settings.</a:t>
            </a:r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1574ABD2-DB8C-85AA-D330-EF00B0617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24" y="544221"/>
            <a:ext cx="5112926" cy="22739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23592" y="464434"/>
            <a:ext cx="5734050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Fájlszerkezet</a:t>
            </a:r>
            <a:endParaRPr lang="en-US" sz="3950"/>
          </a:p>
        </p:txBody>
      </p:sp>
      <p:sp>
        <p:nvSpPr>
          <p:cNvPr id="4" name="Shape 1"/>
          <p:cNvSpPr/>
          <p:nvPr/>
        </p:nvSpPr>
        <p:spPr>
          <a:xfrm>
            <a:off x="6316532" y="-368861"/>
            <a:ext cx="66927" cy="9612788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Shape 2"/>
          <p:cNvSpPr/>
          <p:nvPr/>
        </p:nvSpPr>
        <p:spPr>
          <a:xfrm>
            <a:off x="6354459" y="1878435"/>
            <a:ext cx="867217" cy="66927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6" name="Shape 3"/>
          <p:cNvSpPr/>
          <p:nvPr/>
        </p:nvSpPr>
        <p:spPr>
          <a:xfrm>
            <a:off x="5991340" y="1454565"/>
            <a:ext cx="650383" cy="705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97" y="1536255"/>
            <a:ext cx="466600" cy="5860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0570" y="1682829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000" err="1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src</a:t>
            </a:r>
            <a:r>
              <a:rPr lang="en-US" sz="3000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/</a:t>
            </a:r>
            <a:endParaRPr lang="en-US" sz="3000">
              <a:solidFill>
                <a:srgbClr val="000000"/>
              </a:solidFill>
              <a:latin typeface="Sora Medium"/>
              <a:ea typeface="Calibri"/>
              <a:cs typeface="Calibri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20570" y="2117288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forráskód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fő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mappája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amely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tartalmazza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komponenst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stílusokat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logikát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400">
              <a:latin typeface="Noto Sans TC"/>
              <a:ea typeface="Noto Sans TC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54459" y="3558407"/>
            <a:ext cx="867217" cy="66927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1" name="Shape 7"/>
          <p:cNvSpPr/>
          <p:nvPr/>
        </p:nvSpPr>
        <p:spPr>
          <a:xfrm>
            <a:off x="5991340" y="3134536"/>
            <a:ext cx="650383" cy="705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697" y="3216227"/>
            <a:ext cx="466600" cy="5860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20570" y="3384834"/>
            <a:ext cx="3845140" cy="236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0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src</a:t>
            </a:r>
            <a:r>
              <a:rPr lang="en-US" sz="30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/components/</a:t>
            </a:r>
            <a:endParaRPr lang="en-US" sz="3000">
              <a:latin typeface="Sora Medium"/>
              <a:cs typeface="Sora Medium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420570" y="3797260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Újrafelhasználható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React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komponensek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mint 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CoachCard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BookingForm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Navigation.</a:t>
            </a:r>
            <a:endParaRPr lang="en-US" sz="2400">
              <a:latin typeface="Noto Sans TC"/>
              <a:ea typeface="Noto Sans TC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354459" y="5249396"/>
            <a:ext cx="867217" cy="5591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6" name="Shape 11"/>
          <p:cNvSpPr/>
          <p:nvPr/>
        </p:nvSpPr>
        <p:spPr>
          <a:xfrm>
            <a:off x="5991340" y="4814508"/>
            <a:ext cx="650383" cy="705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697" y="4896199"/>
            <a:ext cx="466600" cy="5860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0570" y="5042773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0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src</a:t>
            </a:r>
            <a:r>
              <a:rPr lang="en-US" sz="30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/pages/</a:t>
            </a:r>
            <a:endParaRPr lang="en-US" sz="3000">
              <a:latin typeface="Sora Medium"/>
              <a:cs typeface="Sora Medium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420570" y="5477232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különböző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oldalai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mint a Home,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CoachProfile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Booking, Community.</a:t>
            </a:r>
            <a:endParaRPr lang="en-US" sz="2400">
              <a:latin typeface="Noto Sans TC"/>
              <a:ea typeface="Noto Sans TC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6354459" y="6918351"/>
            <a:ext cx="867217" cy="66927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1" name="Shape 15"/>
          <p:cNvSpPr/>
          <p:nvPr/>
        </p:nvSpPr>
        <p:spPr>
          <a:xfrm>
            <a:off x="5991340" y="6494480"/>
            <a:ext cx="650383" cy="705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697" y="6576171"/>
            <a:ext cx="466600" cy="58603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20570" y="6722745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0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src</a:t>
            </a:r>
            <a:r>
              <a:rPr lang="en-US" sz="30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/hooks/</a:t>
            </a:r>
            <a:endParaRPr lang="en-US" sz="3000">
              <a:latin typeface="Sora Medium"/>
              <a:cs typeface="Sora Medium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7420570" y="7157204"/>
            <a:ext cx="650652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Egyedi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React hook-ok a state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kezeléshez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</a:p>
          <a:p>
            <a:pPr marL="0" indent="0" algn="l">
              <a:buNone/>
            </a:pP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adatlekéréshez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400">
              <a:latin typeface="Noto Sans TC"/>
              <a:ea typeface="Noto Sans TC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197D73-75F6-4E17-7DDF-1499C545B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416" y="251460"/>
            <a:ext cx="3531489" cy="77388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5549" y="787837"/>
            <a:ext cx="10484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Backend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Felépítés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endParaRPr lang="en-US" sz="4450" err="1">
              <a:solidFill>
                <a:srgbClr val="97B8FF"/>
              </a:solidFill>
              <a:latin typeface="Sora Medium"/>
              <a:cs typeface="Sora Medium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11042" y="238156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20" y="283566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42570" y="2382459"/>
            <a:ext cx="4560517" cy="423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err="1">
                <a:solidFill>
                  <a:srgbClr val="E0D6DE"/>
                </a:solidFill>
                <a:latin typeface="Sora Medium"/>
                <a:cs typeface="Sora Medium"/>
              </a:rPr>
              <a:t>Supabase</a:t>
            </a:r>
            <a:r>
              <a:rPr lang="en-US" sz="32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3200" err="1">
                <a:solidFill>
                  <a:srgbClr val="E0D6DE"/>
                </a:solidFill>
                <a:latin typeface="Sora Medium"/>
                <a:cs typeface="Sora Medium"/>
              </a:rPr>
              <a:t>Kapcsolat</a:t>
            </a:r>
            <a:endParaRPr lang="en-US" sz="3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59823" y="2808409"/>
            <a:ext cx="10485947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A frontend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közvetlenül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kommunikál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 a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Supabase</a:t>
            </a:r>
            <a:endParaRPr lang="en-US" err="1"/>
          </a:p>
          <a:p>
            <a:pPr>
              <a:lnSpc>
                <a:spcPts val="2850"/>
              </a:lnSpc>
            </a:pP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szolgáltatásaival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,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külön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saját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 API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réteg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2800" err="1">
                <a:solidFill>
                  <a:srgbClr val="E0D6DE"/>
                </a:solidFill>
                <a:latin typeface="Noto Sans TC"/>
                <a:ea typeface="Noto Sans TC"/>
              </a:rPr>
              <a:t>nélkül</a:t>
            </a:r>
            <a:r>
              <a:rPr lang="en-US" sz="2800">
                <a:solidFill>
                  <a:srgbClr val="E0D6DE"/>
                </a:solidFill>
                <a:latin typeface="Noto Sans TC"/>
                <a:ea typeface="Noto Sans TC"/>
              </a:rPr>
              <a:t>.</a:t>
            </a:r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098113" y="3673274"/>
            <a:ext cx="10642402" cy="5613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8" name="Shape 5"/>
          <p:cNvSpPr/>
          <p:nvPr/>
        </p:nvSpPr>
        <p:spPr>
          <a:xfrm>
            <a:off x="776537" y="3870872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836" y="432497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50919" y="3932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err="1">
                <a:solidFill>
                  <a:srgbClr val="E0D6DE"/>
                </a:solidFill>
                <a:latin typeface="Sora Medium"/>
                <a:cs typeface="Sora Medium"/>
              </a:rPr>
              <a:t>Kontrollerek</a:t>
            </a:r>
          </a:p>
        </p:txBody>
      </p:sp>
      <p:sp>
        <p:nvSpPr>
          <p:cNvPr id="11" name="Text 7"/>
          <p:cNvSpPr/>
          <p:nvPr/>
        </p:nvSpPr>
        <p:spPr>
          <a:xfrm>
            <a:off x="5350919" y="4356751"/>
            <a:ext cx="8560586" cy="44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Az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adatok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feldolgozását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 frontend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oldali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hookok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végzik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,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850"/>
              </a:lnSpc>
            </a:pP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például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 a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foglalások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vagy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edzői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adatok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E0D6DE"/>
                </a:solidFill>
                <a:ea typeface="+mn-lt"/>
                <a:cs typeface="+mn-lt"/>
              </a:rPr>
              <a:t>kezelésénél</a:t>
            </a:r>
            <a:r>
              <a:rPr lang="en-US" sz="2800">
                <a:solidFill>
                  <a:srgbClr val="E0D6DE"/>
                </a:solidFill>
                <a:ea typeface="+mn-lt"/>
                <a:cs typeface="+mn-lt"/>
              </a:rPr>
              <a:t>.</a:t>
            </a:r>
            <a:endParaRPr lang="en-US" sz="2800">
              <a:ea typeface="+mn-lt"/>
              <a:cs typeface="+mn-lt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59284" y="5360180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506" y="581428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50969" y="5369983"/>
            <a:ext cx="3542601" cy="52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Adatbázis</a:t>
            </a:r>
            <a:r>
              <a:rPr lang="en-US" sz="3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3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Réteg</a:t>
            </a:r>
            <a:endParaRPr lang="en-US" sz="3200" err="1">
              <a:latin typeface="Sora Medium"/>
              <a:cs typeface="Sora Medium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450969" y="5822570"/>
            <a:ext cx="6880711" cy="509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600">
                <a:solidFill>
                  <a:srgbClr val="E0D6DE"/>
                </a:solidFill>
                <a:latin typeface="Noto Sans TC"/>
                <a:ea typeface="Noto Sans TC"/>
              </a:rPr>
              <a:t>PostgreSQL </a:t>
            </a:r>
            <a:r>
              <a:rPr lang="en-US" sz="2600" err="1">
                <a:solidFill>
                  <a:srgbClr val="E0D6DE"/>
                </a:solidFill>
                <a:latin typeface="Noto Sans TC"/>
                <a:ea typeface="Noto Sans TC"/>
              </a:rPr>
              <a:t>adatbázis</a:t>
            </a:r>
            <a:r>
              <a:rPr lang="en-US" sz="2600">
                <a:solidFill>
                  <a:srgbClr val="E0D6DE"/>
                </a:solidFill>
                <a:latin typeface="Noto Sans TC"/>
                <a:ea typeface="Noto Sans TC"/>
              </a:rPr>
              <a:t> a </a:t>
            </a:r>
            <a:r>
              <a:rPr lang="en-US" sz="2600" err="1">
                <a:solidFill>
                  <a:srgbClr val="E0D6DE"/>
                </a:solidFill>
                <a:latin typeface="Noto Sans TC"/>
                <a:ea typeface="Noto Sans TC"/>
              </a:rPr>
              <a:t>Supabase</a:t>
            </a:r>
            <a:endParaRPr lang="en-US" sz="2600" err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en-US" sz="2600" err="1">
                <a:solidFill>
                  <a:srgbClr val="E0D6DE"/>
                </a:solidFill>
                <a:latin typeface="Noto Sans TC"/>
                <a:ea typeface="Noto Sans TC"/>
              </a:rPr>
              <a:t>platformon</a:t>
            </a:r>
            <a:r>
              <a:rPr lang="en-US" sz="2600">
                <a:solidFill>
                  <a:srgbClr val="E0D6DE"/>
                </a:solidFill>
                <a:latin typeface="Noto Sans TC"/>
                <a:ea typeface="Noto Sans TC"/>
              </a:rPr>
              <a:t>, </a:t>
            </a:r>
            <a:r>
              <a:rPr lang="en-US" sz="2600" err="1">
                <a:solidFill>
                  <a:srgbClr val="E0D6DE"/>
                </a:solidFill>
                <a:latin typeface="Noto Sans TC"/>
                <a:ea typeface="Noto Sans TC"/>
              </a:rPr>
              <a:t>beépített</a:t>
            </a:r>
            <a:r>
              <a:rPr lang="en-US" sz="260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2600" err="1">
                <a:solidFill>
                  <a:srgbClr val="E0D6DE"/>
                </a:solidFill>
                <a:latin typeface="Noto Sans TC"/>
                <a:ea typeface="Noto Sans TC"/>
              </a:rPr>
              <a:t>autentikációval</a:t>
            </a:r>
            <a:r>
              <a:rPr lang="en-US" sz="260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2600" err="1">
                <a:solidFill>
                  <a:srgbClr val="E0D6DE"/>
                </a:solidFill>
                <a:latin typeface="Noto Sans TC"/>
                <a:ea typeface="Noto Sans TC"/>
              </a:rPr>
              <a:t>és</a:t>
            </a:r>
            <a:endParaRPr lang="en-US" sz="2600" err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en-US" sz="2600" err="1">
                <a:solidFill>
                  <a:srgbClr val="E0D6DE"/>
                </a:solidFill>
                <a:latin typeface="Noto Sans TC"/>
                <a:ea typeface="Noto Sans TC"/>
              </a:rPr>
              <a:t>jogosultságkezeléssel</a:t>
            </a:r>
            <a:r>
              <a:rPr lang="en-US" sz="2600">
                <a:solidFill>
                  <a:srgbClr val="E0D6DE"/>
                </a:solidFill>
                <a:latin typeface="Noto Sans TC"/>
                <a:ea typeface="Noto Sans TC"/>
              </a:rPr>
              <a:t>.</a:t>
            </a:r>
            <a:endParaRPr lang="en-US" sz="2600">
              <a:ea typeface="Calibri"/>
              <a:cs typeface="Calibri"/>
            </a:endParaRPr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55BE05BC-C746-A961-4D18-D8937A5E2AA4}"/>
              </a:ext>
            </a:extLst>
          </p:cNvPr>
          <p:cNvSpPr/>
          <p:nvPr/>
        </p:nvSpPr>
        <p:spPr>
          <a:xfrm>
            <a:off x="5289223" y="5157015"/>
            <a:ext cx="8451293" cy="5613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0B9A6-53FB-F32A-E204-F245A354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1F6331-514B-8B69-7D51-7691A9110882}"/>
              </a:ext>
            </a:extLst>
          </p:cNvPr>
          <p:cNvSpPr/>
          <p:nvPr/>
        </p:nvSpPr>
        <p:spPr>
          <a:xfrm>
            <a:off x="353116" y="803622"/>
            <a:ext cx="7356170" cy="642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Adatbázis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Séma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(Model)</a:t>
            </a:r>
            <a:endParaRPr lang="en-US" sz="445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47AE594-4BEA-7314-090D-811D5838578E}"/>
              </a:ext>
            </a:extLst>
          </p:cNvPr>
          <p:cNvSpPr/>
          <p:nvPr/>
        </p:nvSpPr>
        <p:spPr>
          <a:xfrm>
            <a:off x="793790" y="4073962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EFA7390-EA9A-E761-DCE4-7B360AB6A97E}"/>
              </a:ext>
            </a:extLst>
          </p:cNvPr>
          <p:cNvSpPr/>
          <p:nvPr/>
        </p:nvSpPr>
        <p:spPr>
          <a:xfrm>
            <a:off x="979012" y="5679562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1C0EBEF-469F-4521-8C56-28551105B115}"/>
              </a:ext>
            </a:extLst>
          </p:cNvPr>
          <p:cNvSpPr/>
          <p:nvPr/>
        </p:nvSpPr>
        <p:spPr>
          <a:xfrm>
            <a:off x="1581468" y="6103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1B7EE07-56F7-5181-063D-1E39AFA069D4}"/>
              </a:ext>
            </a:extLst>
          </p:cNvPr>
          <p:cNvSpPr/>
          <p:nvPr/>
        </p:nvSpPr>
        <p:spPr>
          <a:xfrm>
            <a:off x="9486280" y="906780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F5E77B3-5858-DB0B-126D-0812DC1B1F68}"/>
              </a:ext>
            </a:extLst>
          </p:cNvPr>
          <p:cNvSpPr/>
          <p:nvPr/>
        </p:nvSpPr>
        <p:spPr>
          <a:xfrm>
            <a:off x="3530441" y="1719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DC63F31-607B-B9A1-E9C8-D484A20935D1}"/>
              </a:ext>
            </a:extLst>
          </p:cNvPr>
          <p:cNvSpPr/>
          <p:nvPr/>
        </p:nvSpPr>
        <p:spPr>
          <a:xfrm>
            <a:off x="7043103" y="144399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DBAA67D-A337-F968-B09A-3A652928E09E}"/>
              </a:ext>
            </a:extLst>
          </p:cNvPr>
          <p:cNvSpPr/>
          <p:nvPr/>
        </p:nvSpPr>
        <p:spPr>
          <a:xfrm>
            <a:off x="6599490" y="217658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3957977-5DF8-6019-BAAA-02A15988860E}"/>
              </a:ext>
            </a:extLst>
          </p:cNvPr>
          <p:cNvSpPr/>
          <p:nvPr/>
        </p:nvSpPr>
        <p:spPr>
          <a:xfrm>
            <a:off x="10371390" y="906780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8D55D04A-4E5C-AD8D-7EE7-14D92F6CE92F}"/>
              </a:ext>
            </a:extLst>
          </p:cNvPr>
          <p:cNvSpPr/>
          <p:nvPr/>
        </p:nvSpPr>
        <p:spPr>
          <a:xfrm>
            <a:off x="1170629" y="5510423"/>
            <a:ext cx="5016574" cy="431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3600">
                <a:solidFill>
                  <a:srgbClr val="E0D6DE"/>
                </a:solidFill>
                <a:ea typeface="+mn-lt"/>
                <a:cs typeface="+mn-lt"/>
              </a:rPr>
              <a:t>📆</a:t>
            </a:r>
            <a:r>
              <a:rPr lang="en-US" sz="36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Foglalási</a:t>
            </a:r>
            <a:r>
              <a:rPr lang="en-US" sz="36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36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Rendszer</a:t>
            </a:r>
            <a:endParaRPr lang="en-US" sz="3600">
              <a:latin typeface="Sora Medium"/>
              <a:cs typeface="Sora Medium"/>
            </a:endParaRP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DD6D57D-4B71-76C0-0679-29C9F8D7DEE7}"/>
              </a:ext>
            </a:extLst>
          </p:cNvPr>
          <p:cNvSpPr/>
          <p:nvPr/>
        </p:nvSpPr>
        <p:spPr>
          <a:xfrm>
            <a:off x="1578253" y="6099993"/>
            <a:ext cx="4151367" cy="1748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bookings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tábla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időpontfoglalásokat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összekapcsolva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edzőket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ügyfeleket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tárolva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foglalás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részleteit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400">
              <a:latin typeface="Noto Sans TC"/>
              <a:ea typeface="Noto Sans TC"/>
              <a:cs typeface="Calibri"/>
            </a:endParaRPr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DB485BB7-DDEA-FB92-E991-D4473DE1E869}"/>
              </a:ext>
            </a:extLst>
          </p:cNvPr>
          <p:cNvSpPr/>
          <p:nvPr/>
        </p:nvSpPr>
        <p:spPr>
          <a:xfrm>
            <a:off x="8304626" y="5467319"/>
            <a:ext cx="5572543" cy="42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3600">
                <a:solidFill>
                  <a:schemeClr val="accent1">
                    <a:lumMod val="76000"/>
                  </a:schemeClr>
                </a:solidFill>
                <a:ea typeface="+mn-lt"/>
                <a:cs typeface="+mn-lt"/>
              </a:rPr>
              <a:t>🗣</a:t>
            </a:r>
            <a:r>
              <a:rPr lang="en-US" sz="36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Közösségi</a:t>
            </a:r>
            <a:r>
              <a:rPr lang="en-US" sz="36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36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Interakciók</a:t>
            </a:r>
            <a:endParaRPr lang="en-US" sz="3600">
              <a:latin typeface="Sora Medium"/>
              <a:cs typeface="Sora Medium"/>
            </a:endParaRPr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E3466C95-00C0-B7E9-7E25-9543CEF20AA6}"/>
              </a:ext>
            </a:extLst>
          </p:cNvPr>
          <p:cNvSpPr/>
          <p:nvPr/>
        </p:nvSpPr>
        <p:spPr>
          <a:xfrm>
            <a:off x="8646147" y="6102747"/>
            <a:ext cx="4900515" cy="2496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posts, comments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likes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táblák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biztosítják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közösségi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funkciók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adatmodelljét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lehetővé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téve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tartalmak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megosztását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interakciókat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2400">
              <a:latin typeface="Noto Sans TC"/>
              <a:ea typeface="Noto Sans TC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E8079E-6CF2-AA2E-7442-D90AFFD7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98" y="1735995"/>
            <a:ext cx="5701665" cy="352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86643-BD96-5DE1-694B-68DBFC04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528" y="1232765"/>
            <a:ext cx="4165300" cy="40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19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4</cp:revision>
  <dcterms:created xsi:type="dcterms:W3CDTF">2025-04-11T08:18:05Z</dcterms:created>
  <dcterms:modified xsi:type="dcterms:W3CDTF">2025-05-27T21:08:40Z</dcterms:modified>
</cp:coreProperties>
</file>